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"/>
                <a:cs typeface="Arial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"/>
                <a:cs typeface="Arial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"/>
                <a:cs typeface="Arial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8100" y="2756400"/>
            <a:ext cx="5547900" cy="5454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"/>
                <a:cs typeface="Arial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"/>
                <a:cs typeface="Arial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3036" y="448989"/>
            <a:ext cx="1050592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87600" y="1570073"/>
            <a:ext cx="5071745" cy="4404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08182" y="6102892"/>
            <a:ext cx="3149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B7DDB"/>
                </a:solidFill>
                <a:latin typeface="Arial"/>
                <a:cs typeface="Arial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endensong/IBM_Studio_notebooks/blob/master/Applied%20Data%20Science%20Capstone/1.%20Complete%20the%20Data%20Collection%20API%20Lab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Relationship Id="rId9" Type="http://schemas.openxmlformats.org/officeDocument/2006/relationships/hyperlink" Target="https://github.com/brendensong/IBM_Studio_notebooks/blob/master/Applied%20Data%20Science%20Capstone/1.%20Complete%20the%20Data%20Collection%20API%20Lab.ipynb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endensong/IBM_Studio_notebooks/blob/master/Applied%20Data%20Science%20Capstone/1.%20Complete%20the%20Data%20Collection%20API%20Lab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endensong/IBM_Studio_notebooks/blob/master/Applied%20Data%20Science%20Capstone/1.%20Complete%20the%20Data%20Collection%20API%20Lab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platform.cloud.ibm.com/analytics/notebooks/v2/9efccadc-2cdd-435e-9339-b5770ac84a65/view?access_token=42452a1d4ebb5187f1b2f20fb6438c4824ea6258ac211029bb5b349dc4df1ae0" TargetMode="External"/><Relationship Id="rId2" Type="http://schemas.openxmlformats.org/officeDocument/2006/relationships/hyperlink" Target="https://github.com/brendensong/IBM_Studio_notebooks/blob/master/Applied%20Data%20Science%20Capstone/6.%20Complete%20the%20Interactive%20Visual%20Analytics%20with%20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endensong/IBM_Studio_notebooks/blob/master/Applied%20Data%20Science%20Capstone/7.%20Build%20an%20Interactive%20Dashboard%20with%20Ploty%20Dash.py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hyperlink" Target="https://github.com/brendensong/IBM_Studio_notebooks/blob/master/Applied%20Data%20Science%20Capstone/8.%20Complete%20the%20Machine%20Learning%20Prediction%20lab.ipynb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png"/><Relationship Id="rId7" Type="http://schemas.openxmlformats.org/officeDocument/2006/relationships/image" Target="../media/image73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jp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jpg"/><Relationship Id="rId7" Type="http://schemas.openxmlformats.org/officeDocument/2006/relationships/image" Target="../media/image90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jpg"/><Relationship Id="rId4" Type="http://schemas.openxmlformats.org/officeDocument/2006/relationships/image" Target="../media/image87.png"/><Relationship Id="rId9" Type="http://schemas.openxmlformats.org/officeDocument/2006/relationships/image" Target="../media/image92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vs788/IBM_DATASCIENCE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7" Type="http://schemas.openxmlformats.org/officeDocument/2006/relationships/image" Target="../media/image102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.jpg"/><Relationship Id="rId5" Type="http://schemas.openxmlformats.org/officeDocument/2006/relationships/image" Target="../media/image100.jpg"/><Relationship Id="rId4" Type="http://schemas.openxmlformats.org/officeDocument/2006/relationships/image" Target="../media/image9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/index.php?title=List_of_Falcon_9_and_Falcon_Heavy_launches&amp;oldid=102768692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12" Type="http://schemas.openxmlformats.org/officeDocument/2006/relationships/hyperlink" Target="https://github.com/brendensong/IBM_Studio_notebooks/blob/master/Applied%20Data%20Science%20Capstone/1.%20Complete%20the%20Data%20Collection%20API%20Lab.ipynb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12" Type="http://schemas.openxmlformats.org/officeDocument/2006/relationships/hyperlink" Target="https://github.com/brendensong/IBM_Studio_notebooks/blob/master/Applied%20Data%20Science%20Capstone/1.%20Complete%20the%20Data%20Collection%20API%20Lab.ipynb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g"/><Relationship Id="rId11" Type="http://schemas.openxmlformats.org/officeDocument/2006/relationships/image" Target="../media/image31.jpg"/><Relationship Id="rId5" Type="http://schemas.openxmlformats.org/officeDocument/2006/relationships/image" Target="../media/image25.jpg"/><Relationship Id="rId10" Type="http://schemas.openxmlformats.org/officeDocument/2006/relationships/image" Target="../media/image30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820" y="676828"/>
              <a:ext cx="2104102" cy="62918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62850" y="4295706"/>
            <a:ext cx="3728720" cy="122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8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Science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Capstone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Project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00">
              <a:latin typeface="Verdana"/>
              <a:cs typeface="Verdana"/>
            </a:endParaRPr>
          </a:p>
          <a:p>
            <a:pPr marL="12700" marR="1064895">
              <a:lnSpc>
                <a:spcPct val="100000"/>
              </a:lnSpc>
            </a:pPr>
            <a:r>
              <a:rPr sz="1800" dirty="0">
                <a:solidFill>
                  <a:srgbClr val="E7E6E6"/>
                </a:solidFill>
                <a:latin typeface="Arial"/>
                <a:cs typeface="Arial"/>
              </a:rPr>
              <a:t>Seongjoo</a:t>
            </a:r>
            <a:r>
              <a:rPr sz="1800" spc="-25" dirty="0">
                <a:solidFill>
                  <a:srgbClr val="E7E6E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7E6E6"/>
                </a:solidFill>
                <a:latin typeface="Arial"/>
                <a:cs typeface="Arial"/>
              </a:rPr>
              <a:t>(Brenden)</a:t>
            </a:r>
            <a:r>
              <a:rPr sz="1800" spc="-20" dirty="0">
                <a:solidFill>
                  <a:srgbClr val="E7E6E6"/>
                </a:solidFill>
                <a:latin typeface="Arial"/>
                <a:cs typeface="Arial"/>
              </a:rPr>
              <a:t> Song </a:t>
            </a:r>
            <a:r>
              <a:rPr sz="1800" dirty="0">
                <a:solidFill>
                  <a:srgbClr val="E7E6E6"/>
                </a:solidFill>
                <a:latin typeface="Arial"/>
                <a:cs typeface="Arial"/>
              </a:rPr>
              <a:t>November</a:t>
            </a:r>
            <a:r>
              <a:rPr sz="1800" spc="-10" dirty="0">
                <a:solidFill>
                  <a:srgbClr val="E7E6E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7E6E6"/>
                </a:solidFill>
                <a:latin typeface="Arial"/>
                <a:cs typeface="Arial"/>
              </a:rPr>
              <a:t>4,</a:t>
            </a:r>
            <a:r>
              <a:rPr sz="1800" spc="-5" dirty="0">
                <a:solidFill>
                  <a:srgbClr val="E7E6E6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E7E6E6"/>
                </a:solidFill>
                <a:latin typeface="Arial"/>
                <a:cs typeface="Arial"/>
              </a:rPr>
              <a:t>2021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1514101"/>
            <a:ext cx="10140315" cy="370967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98120" marR="277495" indent="-186055">
              <a:lnSpc>
                <a:spcPts val="2380"/>
              </a:lnSpc>
              <a:spcBef>
                <a:spcPts val="395"/>
              </a:spcBef>
              <a:buChar char="•"/>
              <a:tabLst>
                <a:tab pos="199390" algn="l"/>
              </a:tabLst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There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are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several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cases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which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failed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successfully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land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the 	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dataset,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sometimes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it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attempted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land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but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failed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because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accident.</a:t>
            </a:r>
            <a:endParaRPr sz="2200">
              <a:latin typeface="Arial"/>
              <a:cs typeface="Arial"/>
            </a:endParaRPr>
          </a:p>
          <a:p>
            <a:pPr marL="884555" lvl="1" indent="-366395">
              <a:lnSpc>
                <a:spcPct val="100000"/>
              </a:lnSpc>
              <a:spcBef>
                <a:spcPts val="750"/>
              </a:spcBef>
              <a:buFont typeface="Arial"/>
              <a:buChar char="○"/>
              <a:tabLst>
                <a:tab pos="884555" algn="l"/>
              </a:tabLst>
            </a:pPr>
            <a:r>
              <a:rPr sz="1800" dirty="0">
                <a:solidFill>
                  <a:srgbClr val="292929"/>
                </a:solidFill>
                <a:latin typeface="Consolas"/>
                <a:cs typeface="Consolas"/>
              </a:rPr>
              <a:t>True</a:t>
            </a:r>
            <a:r>
              <a:rPr sz="1800" spc="-25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292929"/>
                </a:solidFill>
                <a:latin typeface="Consolas"/>
                <a:cs typeface="Consolas"/>
              </a:rPr>
              <a:t>Ocean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: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mission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result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has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successfully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landed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specific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area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ocean</a:t>
            </a:r>
            <a:endParaRPr sz="1800">
              <a:latin typeface="Arial"/>
              <a:cs typeface="Arial"/>
            </a:endParaRPr>
          </a:p>
          <a:p>
            <a:pPr marL="884555" lvl="1" indent="-366395">
              <a:lnSpc>
                <a:spcPct val="100000"/>
              </a:lnSpc>
              <a:spcBef>
                <a:spcPts val="785"/>
              </a:spcBef>
              <a:buFont typeface="Arial"/>
              <a:buChar char="○"/>
              <a:tabLst>
                <a:tab pos="884555" algn="l"/>
              </a:tabLst>
            </a:pPr>
            <a:r>
              <a:rPr sz="1800" dirty="0">
                <a:solidFill>
                  <a:srgbClr val="292929"/>
                </a:solidFill>
                <a:latin typeface="Consolas"/>
                <a:cs typeface="Consolas"/>
              </a:rPr>
              <a:t>False</a:t>
            </a:r>
            <a:r>
              <a:rPr sz="1800" spc="-40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292929"/>
                </a:solidFill>
                <a:latin typeface="Consolas"/>
                <a:cs typeface="Consolas"/>
              </a:rPr>
              <a:t>Ocean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: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mission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result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has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not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successfully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landed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specific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area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ocean</a:t>
            </a:r>
            <a:endParaRPr sz="1800">
              <a:latin typeface="Arial"/>
              <a:cs typeface="Arial"/>
            </a:endParaRPr>
          </a:p>
          <a:p>
            <a:pPr marL="884555" lvl="1" indent="-366395">
              <a:lnSpc>
                <a:spcPct val="100000"/>
              </a:lnSpc>
              <a:spcBef>
                <a:spcPts val="785"/>
              </a:spcBef>
              <a:buFont typeface="Arial"/>
              <a:buChar char="○"/>
              <a:tabLst>
                <a:tab pos="884555" algn="l"/>
              </a:tabLst>
            </a:pPr>
            <a:r>
              <a:rPr sz="1800" dirty="0">
                <a:solidFill>
                  <a:srgbClr val="292929"/>
                </a:solidFill>
                <a:latin typeface="Consolas"/>
                <a:cs typeface="Consolas"/>
              </a:rPr>
              <a:t>True</a:t>
            </a:r>
            <a:r>
              <a:rPr sz="1800" spc="-45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292929"/>
                </a:solidFill>
                <a:latin typeface="Consolas"/>
                <a:cs typeface="Consolas"/>
              </a:rPr>
              <a:t>RTLS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: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mission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result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successfully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landed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ground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pad</a:t>
            </a:r>
            <a:endParaRPr sz="1800">
              <a:latin typeface="Arial"/>
              <a:cs typeface="Arial"/>
            </a:endParaRPr>
          </a:p>
          <a:p>
            <a:pPr marL="884555" lvl="1" indent="-366395">
              <a:lnSpc>
                <a:spcPct val="100000"/>
              </a:lnSpc>
              <a:spcBef>
                <a:spcPts val="780"/>
              </a:spcBef>
              <a:buFont typeface="Arial"/>
              <a:buChar char="○"/>
              <a:tabLst>
                <a:tab pos="884555" algn="l"/>
              </a:tabLst>
            </a:pPr>
            <a:r>
              <a:rPr sz="1800" dirty="0">
                <a:solidFill>
                  <a:srgbClr val="292929"/>
                </a:solidFill>
                <a:latin typeface="Consolas"/>
                <a:cs typeface="Consolas"/>
              </a:rPr>
              <a:t>False</a:t>
            </a:r>
            <a:r>
              <a:rPr sz="1800" spc="-45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292929"/>
                </a:solidFill>
                <a:latin typeface="Consolas"/>
                <a:cs typeface="Consolas"/>
              </a:rPr>
              <a:t>RTLS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: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mission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result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has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not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successfully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landed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ground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pad</a:t>
            </a:r>
            <a:endParaRPr sz="1800">
              <a:latin typeface="Arial"/>
              <a:cs typeface="Arial"/>
            </a:endParaRPr>
          </a:p>
          <a:p>
            <a:pPr marL="884555" lvl="1" indent="-366395">
              <a:lnSpc>
                <a:spcPct val="100000"/>
              </a:lnSpc>
              <a:spcBef>
                <a:spcPts val="785"/>
              </a:spcBef>
              <a:buFont typeface="Arial"/>
              <a:buChar char="○"/>
              <a:tabLst>
                <a:tab pos="884555" algn="l"/>
              </a:tabLst>
            </a:pPr>
            <a:r>
              <a:rPr sz="1800" dirty="0">
                <a:solidFill>
                  <a:srgbClr val="292929"/>
                </a:solidFill>
                <a:latin typeface="Consolas"/>
                <a:cs typeface="Consolas"/>
              </a:rPr>
              <a:t>True</a:t>
            </a:r>
            <a:r>
              <a:rPr sz="1800" spc="-40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292929"/>
                </a:solidFill>
                <a:latin typeface="Consolas"/>
                <a:cs typeface="Consolas"/>
              </a:rPr>
              <a:t>ASDS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: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mission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result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has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successfully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landed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drone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ship</a:t>
            </a:r>
            <a:endParaRPr sz="1800">
              <a:latin typeface="Arial"/>
              <a:cs typeface="Arial"/>
            </a:endParaRPr>
          </a:p>
          <a:p>
            <a:pPr marL="884555" lvl="1" indent="-366395">
              <a:lnSpc>
                <a:spcPct val="100000"/>
              </a:lnSpc>
              <a:spcBef>
                <a:spcPts val="785"/>
              </a:spcBef>
              <a:buFont typeface="Arial"/>
              <a:buChar char="○"/>
              <a:tabLst>
                <a:tab pos="884555" algn="l"/>
              </a:tabLst>
            </a:pPr>
            <a:r>
              <a:rPr sz="1800" dirty="0">
                <a:solidFill>
                  <a:srgbClr val="292929"/>
                </a:solidFill>
                <a:latin typeface="Consolas"/>
                <a:cs typeface="Consolas"/>
              </a:rPr>
              <a:t>False</a:t>
            </a:r>
            <a:r>
              <a:rPr sz="1800" spc="-45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292929"/>
                </a:solidFill>
                <a:latin typeface="Consolas"/>
                <a:cs typeface="Consolas"/>
              </a:rPr>
              <a:t>ASDS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: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mission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result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has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not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landed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drone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ship</a:t>
            </a:r>
            <a:endParaRPr sz="1800">
              <a:latin typeface="Arial"/>
              <a:cs typeface="Arial"/>
            </a:endParaRPr>
          </a:p>
          <a:p>
            <a:pPr marL="198755" indent="-186055">
              <a:lnSpc>
                <a:spcPct val="100000"/>
              </a:lnSpc>
              <a:spcBef>
                <a:spcPts val="730"/>
              </a:spcBef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Converting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these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into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training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labels:</a:t>
            </a:r>
            <a:endParaRPr sz="2200">
              <a:latin typeface="Arial"/>
              <a:cs typeface="Arial"/>
            </a:endParaRPr>
          </a:p>
          <a:p>
            <a:pPr marL="884555" lvl="1" indent="-366395">
              <a:lnSpc>
                <a:spcPct val="100000"/>
              </a:lnSpc>
              <a:spcBef>
                <a:spcPts val="790"/>
              </a:spcBef>
              <a:buFont typeface="Arial"/>
              <a:buChar char="○"/>
              <a:tabLst>
                <a:tab pos="884555" algn="l"/>
              </a:tabLst>
            </a:pPr>
            <a:r>
              <a:rPr sz="1800" dirty="0">
                <a:solidFill>
                  <a:srgbClr val="292929"/>
                </a:solidFill>
                <a:latin typeface="Consolas"/>
                <a:cs typeface="Consolas"/>
              </a:rPr>
              <a:t>1</a:t>
            </a:r>
            <a:r>
              <a:rPr sz="1800" spc="-495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=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/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Consolas"/>
                <a:cs typeface="Consolas"/>
              </a:rPr>
              <a:t>0</a:t>
            </a:r>
            <a:r>
              <a:rPr sz="1800" spc="-495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=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failure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884925" y="6357890"/>
            <a:ext cx="171767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30"/>
              </a:lnSpc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•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GitHub</a:t>
            </a:r>
            <a:r>
              <a:rPr sz="22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2200" u="heavy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URL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20" dirty="0"/>
              <a:t> </a:t>
            </a:r>
            <a:r>
              <a:rPr spc="-10" dirty="0"/>
              <a:t>Wrangling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20" dirty="0"/>
              <a:t> </a:t>
            </a:r>
            <a:r>
              <a:rPr spc="-10" dirty="0"/>
              <a:t>Wrangling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90749" y="1899749"/>
            <a:ext cx="3038475" cy="1978660"/>
            <a:chOff x="990749" y="1899749"/>
            <a:chExt cx="3038475" cy="19786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0749" y="1899749"/>
              <a:ext cx="2190749" cy="2038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749" y="2686814"/>
              <a:ext cx="1657349" cy="2038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0749" y="3677787"/>
              <a:ext cx="3038474" cy="2000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43025" y="1533547"/>
            <a:ext cx="5219065" cy="279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340" indent="-171450">
              <a:lnSpc>
                <a:spcPct val="100000"/>
              </a:lnSpc>
              <a:spcBef>
                <a:spcPts val="100"/>
              </a:spcBef>
              <a:buSzPct val="93750"/>
              <a:buAutoNum type="arabicPeriod"/>
              <a:tabLst>
                <a:tab pos="180340" algn="l"/>
              </a:tabLst>
            </a:pPr>
            <a:r>
              <a:rPr sz="1600" dirty="0">
                <a:latin typeface="Arial"/>
                <a:cs typeface="Arial"/>
              </a:rPr>
              <a:t>Calculating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number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launches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each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site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AutoNum type="arabicPeriod"/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eriod"/>
            </a:pPr>
            <a:endParaRPr sz="1550">
              <a:latin typeface="Arial"/>
              <a:cs typeface="Arial"/>
            </a:endParaRPr>
          </a:p>
          <a:p>
            <a:pPr marL="180340" indent="-171450">
              <a:lnSpc>
                <a:spcPct val="100000"/>
              </a:lnSpc>
              <a:buSzPct val="93750"/>
              <a:buAutoNum type="arabicPeriod"/>
              <a:tabLst>
                <a:tab pos="180340" algn="l"/>
              </a:tabLst>
            </a:pPr>
            <a:r>
              <a:rPr sz="1600" dirty="0">
                <a:latin typeface="Arial"/>
                <a:cs typeface="Arial"/>
              </a:rPr>
              <a:t>Calculating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number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occurrence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each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orbit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AutoNum type="arabicPeriod"/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AutoNum type="arabicPeriod"/>
            </a:pPr>
            <a:endParaRPr sz="1600">
              <a:latin typeface="Arial"/>
              <a:cs typeface="Arial"/>
            </a:endParaRPr>
          </a:p>
          <a:p>
            <a:pPr marL="12700" marR="513080" indent="-3810">
              <a:lnSpc>
                <a:spcPct val="100000"/>
              </a:lnSpc>
              <a:buSzPct val="93750"/>
              <a:buAutoNum type="arabicPeriod"/>
              <a:tabLst>
                <a:tab pos="180340" algn="l"/>
              </a:tabLst>
            </a:pPr>
            <a:r>
              <a:rPr sz="1600" dirty="0">
                <a:latin typeface="Arial"/>
                <a:cs typeface="Arial"/>
              </a:rPr>
              <a:t>	Calculating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number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occurrence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mission </a:t>
            </a:r>
            <a:r>
              <a:rPr sz="1600" dirty="0">
                <a:latin typeface="Arial"/>
                <a:cs typeface="Arial"/>
              </a:rPr>
              <a:t>outcome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per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orbit</a:t>
            </a:r>
            <a:r>
              <a:rPr sz="1600" spc="-20" dirty="0">
                <a:latin typeface="Arial"/>
                <a:cs typeface="Arial"/>
              </a:rPr>
              <a:t> type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AutoNum type="arabicPeriod"/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AutoNum type="arabicPeriod"/>
            </a:pPr>
            <a:endParaRPr sz="2000">
              <a:latin typeface="Arial"/>
              <a:cs typeface="Arial"/>
            </a:endParaRPr>
          </a:p>
          <a:p>
            <a:pPr marL="180340" indent="-171450">
              <a:lnSpc>
                <a:spcPct val="100000"/>
              </a:lnSpc>
              <a:buSzPct val="93750"/>
              <a:buAutoNum type="arabicPeriod"/>
              <a:tabLst>
                <a:tab pos="180340" algn="l"/>
              </a:tabLst>
            </a:pPr>
            <a:r>
              <a:rPr sz="1600" dirty="0">
                <a:latin typeface="Arial"/>
                <a:cs typeface="Arial"/>
              </a:rPr>
              <a:t>Creating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landing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outcome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label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from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Outcome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column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90749" y="2103625"/>
            <a:ext cx="8603615" cy="3670935"/>
            <a:chOff x="990749" y="2103625"/>
            <a:chExt cx="8603615" cy="367093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749" y="4479312"/>
              <a:ext cx="2285999" cy="10286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749" y="5612150"/>
              <a:ext cx="1800224" cy="1619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6900" y="2103625"/>
              <a:ext cx="1457324" cy="6095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26900" y="3328987"/>
              <a:ext cx="3067049" cy="20002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325224" y="1533547"/>
            <a:ext cx="45078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5.Calculating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success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rate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every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landing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in </a:t>
            </a:r>
            <a:r>
              <a:rPr sz="1600" spc="-10" dirty="0">
                <a:latin typeface="Arial"/>
                <a:cs typeface="Arial"/>
              </a:rPr>
              <a:t>dataset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16" name="object 16"/>
          <p:cNvSpPr txBox="1"/>
          <p:nvPr/>
        </p:nvSpPr>
        <p:spPr>
          <a:xfrm>
            <a:off x="884925" y="6357890"/>
            <a:ext cx="171767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30"/>
              </a:lnSpc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•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9"/>
              </a:rPr>
              <a:t>GitHub</a:t>
            </a:r>
            <a:r>
              <a:rPr sz="22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2200" u="heavy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9"/>
              </a:rPr>
              <a:t>URL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25224" y="2955597"/>
            <a:ext cx="2643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6.Exporting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dataset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25" dirty="0">
                <a:latin typeface="Arial"/>
                <a:cs typeface="Arial"/>
              </a:rPr>
              <a:t> CSV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4" y="1395261"/>
            <a:ext cx="10249535" cy="4599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Scatter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chart:</a:t>
            </a:r>
            <a:endParaRPr sz="2200">
              <a:latin typeface="Arial"/>
              <a:cs typeface="Arial"/>
            </a:endParaRPr>
          </a:p>
          <a:p>
            <a:pPr marL="884555" lvl="1" indent="-366395">
              <a:lnSpc>
                <a:spcPct val="100000"/>
              </a:lnSpc>
              <a:spcBef>
                <a:spcPts val="15"/>
              </a:spcBef>
              <a:buFont typeface="Arial"/>
              <a:buChar char="○"/>
              <a:tabLst>
                <a:tab pos="884555" algn="l"/>
              </a:tabLst>
            </a:pPr>
            <a:r>
              <a:rPr sz="1800" i="1" dirty="0">
                <a:solidFill>
                  <a:srgbClr val="292929"/>
                </a:solidFill>
                <a:latin typeface="Consolas"/>
                <a:cs typeface="Consolas"/>
              </a:rPr>
              <a:t>Flight</a:t>
            </a:r>
            <a:r>
              <a:rPr sz="1800" i="1" spc="-20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1800" i="1" spc="-10" dirty="0">
                <a:solidFill>
                  <a:srgbClr val="292929"/>
                </a:solidFill>
                <a:latin typeface="Consolas"/>
                <a:cs typeface="Consolas"/>
              </a:rPr>
              <a:t>Number</a:t>
            </a:r>
            <a:r>
              <a:rPr sz="1800" i="1" spc="-475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1800" i="1" dirty="0">
                <a:solidFill>
                  <a:srgbClr val="292929"/>
                </a:solidFill>
                <a:latin typeface="Arial"/>
                <a:cs typeface="Arial"/>
              </a:rPr>
              <a:t>vs.</a:t>
            </a:r>
            <a:r>
              <a:rPr sz="1800" i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92929"/>
                </a:solidFill>
                <a:latin typeface="Consolas"/>
                <a:cs typeface="Consolas"/>
              </a:rPr>
              <a:t>Launch</a:t>
            </a:r>
            <a:r>
              <a:rPr sz="1800" i="1" spc="-10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1800" i="1" spc="-20" dirty="0">
                <a:solidFill>
                  <a:srgbClr val="292929"/>
                </a:solidFill>
                <a:latin typeface="Consolas"/>
                <a:cs typeface="Consolas"/>
              </a:rPr>
              <a:t>Site</a:t>
            </a:r>
            <a:endParaRPr sz="1800">
              <a:latin typeface="Consolas"/>
              <a:cs typeface="Consolas"/>
            </a:endParaRPr>
          </a:p>
          <a:p>
            <a:pPr marL="884555" lvl="1" indent="-366395">
              <a:lnSpc>
                <a:spcPct val="100000"/>
              </a:lnSpc>
              <a:buFont typeface="Arial"/>
              <a:buChar char="○"/>
              <a:tabLst>
                <a:tab pos="884555" algn="l"/>
              </a:tabLst>
            </a:pPr>
            <a:r>
              <a:rPr sz="1800" i="1" spc="-10" dirty="0">
                <a:solidFill>
                  <a:srgbClr val="292929"/>
                </a:solidFill>
                <a:latin typeface="Consolas"/>
                <a:cs typeface="Consolas"/>
              </a:rPr>
              <a:t>Payload</a:t>
            </a:r>
            <a:r>
              <a:rPr sz="1800" i="1" spc="-484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1800" i="1" dirty="0">
                <a:solidFill>
                  <a:srgbClr val="292929"/>
                </a:solidFill>
                <a:latin typeface="Arial"/>
                <a:cs typeface="Arial"/>
              </a:rPr>
              <a:t>vs. </a:t>
            </a:r>
            <a:r>
              <a:rPr sz="1800" i="1" dirty="0">
                <a:solidFill>
                  <a:srgbClr val="292929"/>
                </a:solidFill>
                <a:latin typeface="Consolas"/>
                <a:cs typeface="Consolas"/>
              </a:rPr>
              <a:t>Launch </a:t>
            </a:r>
            <a:r>
              <a:rPr sz="1800" i="1" spc="-20" dirty="0">
                <a:solidFill>
                  <a:srgbClr val="292929"/>
                </a:solidFill>
                <a:latin typeface="Consolas"/>
                <a:cs typeface="Consolas"/>
              </a:rPr>
              <a:t>Site</a:t>
            </a:r>
            <a:endParaRPr sz="1800">
              <a:latin typeface="Consolas"/>
              <a:cs typeface="Consolas"/>
            </a:endParaRPr>
          </a:p>
          <a:p>
            <a:pPr marL="884555" lvl="1" indent="-366395">
              <a:lnSpc>
                <a:spcPct val="100000"/>
              </a:lnSpc>
              <a:buFont typeface="Arial"/>
              <a:buChar char="○"/>
              <a:tabLst>
                <a:tab pos="884555" algn="l"/>
              </a:tabLst>
            </a:pPr>
            <a:r>
              <a:rPr sz="1800" i="1" dirty="0">
                <a:solidFill>
                  <a:srgbClr val="292929"/>
                </a:solidFill>
                <a:latin typeface="Consolas"/>
                <a:cs typeface="Consolas"/>
              </a:rPr>
              <a:t>Flight</a:t>
            </a:r>
            <a:r>
              <a:rPr sz="1800" i="1" spc="-25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1800" i="1" spc="-10" dirty="0">
                <a:solidFill>
                  <a:srgbClr val="292929"/>
                </a:solidFill>
                <a:latin typeface="Consolas"/>
                <a:cs typeface="Consolas"/>
              </a:rPr>
              <a:t>Number</a:t>
            </a:r>
            <a:r>
              <a:rPr sz="1800" i="1" spc="-475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1800" i="1" dirty="0">
                <a:solidFill>
                  <a:srgbClr val="292929"/>
                </a:solidFill>
                <a:latin typeface="Arial"/>
                <a:cs typeface="Arial"/>
              </a:rPr>
              <a:t>vs.</a:t>
            </a:r>
            <a:r>
              <a:rPr sz="1800" i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92929"/>
                </a:solidFill>
                <a:latin typeface="Consolas"/>
                <a:cs typeface="Consolas"/>
              </a:rPr>
              <a:t>Orbit</a:t>
            </a:r>
            <a:r>
              <a:rPr sz="1800" i="1" spc="-10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1800" i="1" spc="-20" dirty="0">
                <a:solidFill>
                  <a:srgbClr val="292929"/>
                </a:solidFill>
                <a:latin typeface="Consolas"/>
                <a:cs typeface="Consolas"/>
              </a:rPr>
              <a:t>Type</a:t>
            </a:r>
            <a:endParaRPr sz="1800">
              <a:latin typeface="Consolas"/>
              <a:cs typeface="Consolas"/>
            </a:endParaRPr>
          </a:p>
          <a:p>
            <a:pPr marL="884555" lvl="1" indent="-366395">
              <a:lnSpc>
                <a:spcPct val="100000"/>
              </a:lnSpc>
              <a:buFont typeface="Arial"/>
              <a:buChar char="○"/>
              <a:tabLst>
                <a:tab pos="884555" algn="l"/>
              </a:tabLst>
            </a:pPr>
            <a:r>
              <a:rPr sz="1800" i="1" spc="-10" dirty="0">
                <a:solidFill>
                  <a:srgbClr val="292929"/>
                </a:solidFill>
                <a:latin typeface="Consolas"/>
                <a:cs typeface="Consolas"/>
              </a:rPr>
              <a:t>Payload</a:t>
            </a:r>
            <a:r>
              <a:rPr sz="1800" i="1" spc="-484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1800" i="1" dirty="0">
                <a:solidFill>
                  <a:srgbClr val="292929"/>
                </a:solidFill>
                <a:latin typeface="Arial"/>
                <a:cs typeface="Arial"/>
              </a:rPr>
              <a:t>vs.</a:t>
            </a:r>
            <a:r>
              <a:rPr sz="1800" i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92929"/>
                </a:solidFill>
                <a:latin typeface="Consolas"/>
                <a:cs typeface="Consolas"/>
              </a:rPr>
              <a:t>Orbit </a:t>
            </a:r>
            <a:r>
              <a:rPr sz="1800" i="1" spc="-20" dirty="0">
                <a:solidFill>
                  <a:srgbClr val="292929"/>
                </a:solidFill>
                <a:latin typeface="Consolas"/>
                <a:cs typeface="Consolas"/>
              </a:rPr>
              <a:t>Type</a:t>
            </a:r>
            <a:endParaRPr sz="1800">
              <a:latin typeface="Consolas"/>
              <a:cs typeface="Consolas"/>
            </a:endParaRPr>
          </a:p>
          <a:p>
            <a:pPr marL="885190" marR="5080" lvl="1" indent="-367030">
              <a:lnSpc>
                <a:spcPct val="100000"/>
              </a:lnSpc>
              <a:buChar char="○"/>
              <a:tabLst>
                <a:tab pos="885190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scatter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plot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shows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how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much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one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variable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affected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another.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relationship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two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variables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called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correlation.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This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plot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generally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composed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large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bodies.</a:t>
            </a:r>
            <a:endParaRPr sz="1800">
              <a:latin typeface="Arial"/>
              <a:cs typeface="Arial"/>
            </a:endParaRPr>
          </a:p>
          <a:p>
            <a:pPr marL="198755" indent="-186055">
              <a:lnSpc>
                <a:spcPts val="2625"/>
              </a:lnSpc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Bar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chart:</a:t>
            </a:r>
            <a:endParaRPr sz="2200">
              <a:latin typeface="Arial"/>
              <a:cs typeface="Arial"/>
            </a:endParaRPr>
          </a:p>
          <a:p>
            <a:pPr marL="884555" lvl="1" indent="-366395">
              <a:lnSpc>
                <a:spcPct val="100000"/>
              </a:lnSpc>
              <a:spcBef>
                <a:spcPts val="15"/>
              </a:spcBef>
              <a:buFont typeface="Arial"/>
              <a:buChar char="○"/>
              <a:tabLst>
                <a:tab pos="884555" algn="l"/>
              </a:tabLst>
            </a:pPr>
            <a:r>
              <a:rPr sz="1800" i="1" dirty="0">
                <a:solidFill>
                  <a:srgbClr val="292929"/>
                </a:solidFill>
                <a:latin typeface="Consolas"/>
                <a:cs typeface="Consolas"/>
              </a:rPr>
              <a:t>Orbit</a:t>
            </a:r>
            <a:r>
              <a:rPr sz="1800" i="1" spc="-35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1800" i="1" spc="-10" dirty="0">
                <a:solidFill>
                  <a:srgbClr val="292929"/>
                </a:solidFill>
                <a:latin typeface="Consolas"/>
                <a:cs typeface="Consolas"/>
              </a:rPr>
              <a:t>Type</a:t>
            </a:r>
            <a:r>
              <a:rPr sz="1800" i="1" spc="-480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1800" i="1" dirty="0">
                <a:solidFill>
                  <a:srgbClr val="292929"/>
                </a:solidFill>
                <a:latin typeface="Arial"/>
                <a:cs typeface="Arial"/>
              </a:rPr>
              <a:t>vs.</a:t>
            </a:r>
            <a:r>
              <a:rPr sz="1800" i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92929"/>
                </a:solidFill>
                <a:latin typeface="Consolas"/>
                <a:cs typeface="Consolas"/>
              </a:rPr>
              <a:t>Success</a:t>
            </a:r>
            <a:r>
              <a:rPr sz="1800" i="1" spc="-15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1800" i="1" spc="-20" dirty="0">
                <a:solidFill>
                  <a:srgbClr val="292929"/>
                </a:solidFill>
                <a:latin typeface="Consolas"/>
                <a:cs typeface="Consolas"/>
              </a:rPr>
              <a:t>Rate</a:t>
            </a:r>
            <a:endParaRPr sz="1800">
              <a:latin typeface="Consolas"/>
              <a:cs typeface="Consolas"/>
            </a:endParaRPr>
          </a:p>
          <a:p>
            <a:pPr marL="883919" marR="330835" lvl="1" indent="-365760" algn="just">
              <a:lnSpc>
                <a:spcPct val="100000"/>
              </a:lnSpc>
              <a:buChar char="○"/>
              <a:tabLst>
                <a:tab pos="885190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Bar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chart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makes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it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easy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compare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datasets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between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multiple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groups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at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glance.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One 	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axis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represents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category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other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axis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represents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discrete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value.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purpose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of 	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this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chart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indicate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relationship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between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two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axes.</a:t>
            </a:r>
            <a:endParaRPr sz="1800">
              <a:latin typeface="Arial"/>
              <a:cs typeface="Arial"/>
            </a:endParaRPr>
          </a:p>
          <a:p>
            <a:pPr marL="198755" indent="-186055">
              <a:lnSpc>
                <a:spcPts val="2625"/>
              </a:lnSpc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Line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chart:</a:t>
            </a:r>
            <a:endParaRPr sz="2200">
              <a:latin typeface="Arial"/>
              <a:cs typeface="Arial"/>
            </a:endParaRPr>
          </a:p>
          <a:p>
            <a:pPr marL="884555" lvl="1" indent="-366395">
              <a:lnSpc>
                <a:spcPct val="100000"/>
              </a:lnSpc>
              <a:spcBef>
                <a:spcPts val="15"/>
              </a:spcBef>
              <a:buFont typeface="Arial"/>
              <a:buChar char="○"/>
              <a:tabLst>
                <a:tab pos="884555" algn="l"/>
              </a:tabLst>
            </a:pPr>
            <a:r>
              <a:rPr sz="1800" i="1" spc="-10" dirty="0">
                <a:solidFill>
                  <a:srgbClr val="292929"/>
                </a:solidFill>
                <a:latin typeface="Consolas"/>
                <a:cs typeface="Consolas"/>
              </a:rPr>
              <a:t>Year</a:t>
            </a:r>
            <a:r>
              <a:rPr sz="1800" i="1" spc="-500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1800" i="1" dirty="0">
                <a:solidFill>
                  <a:srgbClr val="292929"/>
                </a:solidFill>
                <a:latin typeface="Arial"/>
                <a:cs typeface="Arial"/>
              </a:rPr>
              <a:t>vs.</a:t>
            </a:r>
            <a:r>
              <a:rPr sz="18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92929"/>
                </a:solidFill>
                <a:latin typeface="Consolas"/>
                <a:cs typeface="Consolas"/>
              </a:rPr>
              <a:t>Success</a:t>
            </a:r>
            <a:r>
              <a:rPr sz="1800" i="1" spc="-10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1800" i="1" spc="-20" dirty="0">
                <a:solidFill>
                  <a:srgbClr val="292929"/>
                </a:solidFill>
                <a:latin typeface="Consolas"/>
                <a:cs typeface="Consolas"/>
              </a:rPr>
              <a:t>Rate</a:t>
            </a:r>
            <a:endParaRPr sz="1800">
              <a:latin typeface="Consolas"/>
              <a:cs typeface="Consolas"/>
            </a:endParaRPr>
          </a:p>
          <a:p>
            <a:pPr marL="883919" marR="416559" lvl="1" indent="-365760" algn="just">
              <a:lnSpc>
                <a:spcPct val="100000"/>
              </a:lnSpc>
              <a:buChar char="○"/>
              <a:tabLst>
                <a:tab pos="885190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Line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chart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shows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variables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trends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very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clearly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helps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predict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of 	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has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not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yet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been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recorded.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884925" y="6357890"/>
            <a:ext cx="171767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30"/>
              </a:lnSpc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•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GitHub</a:t>
            </a:r>
            <a:r>
              <a:rPr sz="22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2200" u="heavy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URL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EDA</a:t>
            </a:r>
            <a:r>
              <a:rPr spc="-240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dirty="0"/>
              <a:t>Data</a:t>
            </a:r>
            <a:r>
              <a:rPr spc="-15" dirty="0"/>
              <a:t> </a:t>
            </a:r>
            <a:r>
              <a:rPr spc="-10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6015" y="1412233"/>
            <a:ext cx="10216515" cy="4326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010" marR="248285" indent="-194945">
              <a:lnSpc>
                <a:spcPct val="100000"/>
              </a:lnSpc>
              <a:spcBef>
                <a:spcPts val="100"/>
              </a:spcBef>
              <a:buChar char="•"/>
              <a:tabLst>
                <a:tab pos="208279" algn="l"/>
              </a:tabLst>
            </a:pPr>
            <a:r>
              <a:rPr sz="2400" dirty="0">
                <a:solidFill>
                  <a:srgbClr val="292929"/>
                </a:solidFill>
                <a:latin typeface="Arial"/>
                <a:cs typeface="Arial"/>
              </a:rPr>
              <a:t>Loading</a:t>
            </a:r>
            <a:r>
              <a:rPr sz="24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4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29"/>
                </a:solidFill>
                <a:latin typeface="Arial"/>
                <a:cs typeface="Arial"/>
              </a:rPr>
              <a:t>dataset</a:t>
            </a:r>
            <a:r>
              <a:rPr sz="24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29"/>
                </a:solidFill>
                <a:latin typeface="Arial"/>
                <a:cs typeface="Arial"/>
              </a:rPr>
              <a:t>into</a:t>
            </a:r>
            <a:r>
              <a:rPr sz="24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4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29"/>
                </a:solidFill>
                <a:latin typeface="Arial"/>
                <a:cs typeface="Arial"/>
              </a:rPr>
              <a:t>corresponding</a:t>
            </a:r>
            <a:r>
              <a:rPr sz="24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29"/>
                </a:solidFill>
                <a:latin typeface="Arial"/>
                <a:cs typeface="Arial"/>
              </a:rPr>
              <a:t>table</a:t>
            </a:r>
            <a:r>
              <a:rPr sz="24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24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4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29"/>
                </a:solidFill>
                <a:latin typeface="Arial"/>
                <a:cs typeface="Arial"/>
              </a:rPr>
              <a:t>Db2</a:t>
            </a:r>
            <a:r>
              <a:rPr sz="24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29"/>
                </a:solidFill>
                <a:latin typeface="Arial"/>
                <a:cs typeface="Arial"/>
              </a:rPr>
              <a:t>database,</a:t>
            </a:r>
            <a:r>
              <a:rPr sz="2400" spc="-25" dirty="0">
                <a:solidFill>
                  <a:srgbClr val="292929"/>
                </a:solidFill>
                <a:latin typeface="Arial"/>
                <a:cs typeface="Arial"/>
              </a:rPr>
              <a:t> and 	</a:t>
            </a:r>
            <a:r>
              <a:rPr sz="2400" dirty="0">
                <a:solidFill>
                  <a:srgbClr val="292929"/>
                </a:solidFill>
                <a:latin typeface="Arial"/>
                <a:cs typeface="Arial"/>
              </a:rPr>
              <a:t>executing</a:t>
            </a:r>
            <a:r>
              <a:rPr sz="24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29"/>
                </a:solidFill>
                <a:latin typeface="Arial"/>
                <a:cs typeface="Arial"/>
              </a:rPr>
              <a:t>SQL</a:t>
            </a:r>
            <a:r>
              <a:rPr sz="2400" spc="-1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29"/>
                </a:solidFill>
                <a:latin typeface="Arial"/>
                <a:cs typeface="Arial"/>
              </a:rPr>
              <a:t>queries</a:t>
            </a:r>
            <a:r>
              <a:rPr sz="24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4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29"/>
                </a:solidFill>
                <a:latin typeface="Arial"/>
                <a:cs typeface="Arial"/>
              </a:rPr>
              <a:t>answer</a:t>
            </a:r>
            <a:r>
              <a:rPr sz="24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29"/>
                </a:solidFill>
                <a:latin typeface="Arial"/>
                <a:cs typeface="Arial"/>
              </a:rPr>
              <a:t>following</a:t>
            </a:r>
            <a:r>
              <a:rPr sz="24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Arial"/>
                <a:cs typeface="Arial"/>
              </a:rPr>
              <a:t>questions:</a:t>
            </a:r>
            <a:endParaRPr sz="2400">
              <a:latin typeface="Arial"/>
              <a:cs typeface="Arial"/>
            </a:endParaRPr>
          </a:p>
          <a:p>
            <a:pPr marL="893444" lvl="1" indent="-366395">
              <a:lnSpc>
                <a:spcPct val="100000"/>
              </a:lnSpc>
              <a:spcBef>
                <a:spcPts val="20"/>
              </a:spcBef>
              <a:buChar char="○"/>
              <a:tabLst>
                <a:tab pos="893444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Displaying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names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unique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space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mission</a:t>
            </a:r>
            <a:endParaRPr sz="1800">
              <a:latin typeface="Arial"/>
              <a:cs typeface="Arial"/>
            </a:endParaRPr>
          </a:p>
          <a:p>
            <a:pPr marL="893444" lvl="1" indent="-366395">
              <a:lnSpc>
                <a:spcPct val="100000"/>
              </a:lnSpc>
              <a:spcBef>
                <a:spcPts val="5"/>
              </a:spcBef>
              <a:buChar char="○"/>
              <a:tabLst>
                <a:tab pos="893444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Displaying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5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records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begin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string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'CCA'</a:t>
            </a:r>
            <a:endParaRPr sz="1800">
              <a:latin typeface="Arial"/>
              <a:cs typeface="Arial"/>
            </a:endParaRPr>
          </a:p>
          <a:p>
            <a:pPr marL="893444" lvl="1" indent="-366395">
              <a:lnSpc>
                <a:spcPct val="100000"/>
              </a:lnSpc>
              <a:buChar char="○"/>
              <a:tabLst>
                <a:tab pos="893444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Displaying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total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mass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carried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boosters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launched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NASA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(CRS)</a:t>
            </a:r>
            <a:endParaRPr sz="1800">
              <a:latin typeface="Arial"/>
              <a:cs typeface="Arial"/>
            </a:endParaRPr>
          </a:p>
          <a:p>
            <a:pPr marL="893444" lvl="1" indent="-366395">
              <a:lnSpc>
                <a:spcPct val="100000"/>
              </a:lnSpc>
              <a:buChar char="○"/>
              <a:tabLst>
                <a:tab pos="893444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Displaying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average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mass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carried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version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v1.1</a:t>
            </a:r>
            <a:endParaRPr sz="1800">
              <a:latin typeface="Arial"/>
              <a:cs typeface="Arial"/>
            </a:endParaRPr>
          </a:p>
          <a:p>
            <a:pPr marL="893444" lvl="1" indent="-366395">
              <a:lnSpc>
                <a:spcPct val="100000"/>
              </a:lnSpc>
              <a:buChar char="○"/>
              <a:tabLst>
                <a:tab pos="893444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Listing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date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when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first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outcome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ground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pad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was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achieved</a:t>
            </a:r>
            <a:endParaRPr sz="1800">
              <a:latin typeface="Arial"/>
              <a:cs typeface="Arial"/>
            </a:endParaRPr>
          </a:p>
          <a:p>
            <a:pPr marL="894080" marR="5080" lvl="1" indent="-367030">
              <a:lnSpc>
                <a:spcPct val="100000"/>
              </a:lnSpc>
              <a:buChar char="○"/>
              <a:tabLst>
                <a:tab pos="894080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Listing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names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boosters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which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have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drone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ship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have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greater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than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4000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but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less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than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6000</a:t>
            </a:r>
            <a:endParaRPr sz="1800">
              <a:latin typeface="Arial"/>
              <a:cs typeface="Arial"/>
            </a:endParaRPr>
          </a:p>
          <a:p>
            <a:pPr marL="893444" lvl="1" indent="-366395">
              <a:lnSpc>
                <a:spcPct val="100000"/>
              </a:lnSpc>
              <a:buChar char="○"/>
              <a:tabLst>
                <a:tab pos="893444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Listing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total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number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failure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mission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outcomes</a:t>
            </a:r>
            <a:endParaRPr sz="1800">
              <a:latin typeface="Arial"/>
              <a:cs typeface="Arial"/>
            </a:endParaRPr>
          </a:p>
          <a:p>
            <a:pPr marL="893444" lvl="1" indent="-366395">
              <a:lnSpc>
                <a:spcPct val="100000"/>
              </a:lnSpc>
              <a:buChar char="○"/>
              <a:tabLst>
                <a:tab pos="893444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Listing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names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booster_versions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which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have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carried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maximum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mass</a:t>
            </a:r>
            <a:endParaRPr sz="1800">
              <a:latin typeface="Arial"/>
              <a:cs typeface="Arial"/>
            </a:endParaRPr>
          </a:p>
          <a:p>
            <a:pPr marL="894080" marR="400050" lvl="1" indent="-367030">
              <a:lnSpc>
                <a:spcPct val="100000"/>
              </a:lnSpc>
              <a:buChar char="○"/>
              <a:tabLst>
                <a:tab pos="894080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Listing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failed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landing_outcomes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drone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ship,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their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versions,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site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names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year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2015</a:t>
            </a:r>
            <a:endParaRPr sz="1800">
              <a:latin typeface="Arial"/>
              <a:cs typeface="Arial"/>
            </a:endParaRPr>
          </a:p>
          <a:p>
            <a:pPr marL="894080" marR="348615" lvl="1" indent="-367030">
              <a:lnSpc>
                <a:spcPct val="100000"/>
              </a:lnSpc>
              <a:buChar char="○"/>
              <a:tabLst>
                <a:tab pos="894080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Ranking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count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outcomes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(such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as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Failure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(drone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ship)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or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(ground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pad))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between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date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2010-06-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04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2017-03-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20,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descending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order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884925" y="6357890"/>
            <a:ext cx="171767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30"/>
              </a:lnSpc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•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GitHub</a:t>
            </a:r>
            <a:r>
              <a:rPr sz="22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2200" u="heavy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URL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EDA</a:t>
            </a:r>
            <a:r>
              <a:rPr spc="-229" dirty="0"/>
              <a:t> </a:t>
            </a:r>
            <a:r>
              <a:rPr dirty="0"/>
              <a:t>with</a:t>
            </a:r>
            <a:r>
              <a:rPr spc="-15" dirty="0"/>
              <a:t> </a:t>
            </a:r>
            <a:r>
              <a:rPr spc="-25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125" y="1562448"/>
            <a:ext cx="56292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Objects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created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added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map: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884925" y="6417576"/>
            <a:ext cx="623697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•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GitHub</a:t>
            </a:r>
            <a:r>
              <a:rPr sz="2200" u="heavy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22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URL</a:t>
            </a:r>
            <a:r>
              <a:rPr sz="2200" spc="5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Calibri"/>
                <a:cs typeface="Calibri"/>
              </a:rPr>
              <a:t>/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IBM</a:t>
            </a:r>
            <a:r>
              <a:rPr sz="2800" u="heavy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8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Cloud</a:t>
            </a:r>
            <a:r>
              <a:rPr sz="2800" u="heavy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8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URL</a:t>
            </a:r>
            <a:r>
              <a:rPr sz="2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(for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interactive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maps)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8949" y="1762601"/>
            <a:ext cx="7630795" cy="125984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180"/>
              </a:spcBef>
              <a:buChar char="○"/>
              <a:tabLst>
                <a:tab pos="379095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Markers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show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map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1080"/>
              </a:spcBef>
              <a:buChar char="○"/>
              <a:tabLst>
                <a:tab pos="379095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Markers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show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success/failed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launches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each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map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1080"/>
              </a:spcBef>
              <a:buChar char="○"/>
              <a:tabLst>
                <a:tab pos="379095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Lines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show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distances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between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its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proximities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3125" y="3309968"/>
            <a:ext cx="9990455" cy="2506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 marR="5080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9390" algn="l"/>
              </a:tabLst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adding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these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objects,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following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geographical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patterns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about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 are 	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found:</a:t>
            </a:r>
            <a:endParaRPr sz="2200">
              <a:latin typeface="Arial"/>
              <a:cs typeface="Arial"/>
            </a:endParaRPr>
          </a:p>
          <a:p>
            <a:pPr marL="884555" lvl="1" indent="-366395">
              <a:lnSpc>
                <a:spcPct val="100000"/>
              </a:lnSpc>
              <a:spcBef>
                <a:spcPts val="1415"/>
              </a:spcBef>
              <a:buChar char="○"/>
              <a:tabLst>
                <a:tab pos="884555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Are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close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proximity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railways?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-25" dirty="0">
                <a:solidFill>
                  <a:srgbClr val="292929"/>
                </a:solidFill>
                <a:latin typeface="Arial"/>
                <a:cs typeface="Arial"/>
              </a:rPr>
              <a:t>Yes</a:t>
            </a:r>
            <a:endParaRPr sz="1800">
              <a:latin typeface="Arial"/>
              <a:cs typeface="Arial"/>
            </a:endParaRPr>
          </a:p>
          <a:p>
            <a:pPr marL="884555" lvl="1" indent="-366395">
              <a:lnSpc>
                <a:spcPct val="100000"/>
              </a:lnSpc>
              <a:spcBef>
                <a:spcPts val="1400"/>
              </a:spcBef>
              <a:buChar char="○"/>
              <a:tabLst>
                <a:tab pos="884555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Are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close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proximity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highways?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-25" dirty="0">
                <a:solidFill>
                  <a:srgbClr val="292929"/>
                </a:solidFill>
                <a:latin typeface="Arial"/>
                <a:cs typeface="Arial"/>
              </a:rPr>
              <a:t>Yes</a:t>
            </a:r>
            <a:endParaRPr sz="1800">
              <a:latin typeface="Arial"/>
              <a:cs typeface="Arial"/>
            </a:endParaRPr>
          </a:p>
          <a:p>
            <a:pPr marL="884555" lvl="1" indent="-366395">
              <a:lnSpc>
                <a:spcPct val="100000"/>
              </a:lnSpc>
              <a:spcBef>
                <a:spcPts val="1400"/>
              </a:spcBef>
              <a:buChar char="○"/>
              <a:tabLst>
                <a:tab pos="884555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Are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close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proximity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coastline?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-25" dirty="0">
                <a:solidFill>
                  <a:srgbClr val="292929"/>
                </a:solidFill>
                <a:latin typeface="Arial"/>
                <a:cs typeface="Arial"/>
              </a:rPr>
              <a:t>Yes</a:t>
            </a:r>
            <a:endParaRPr sz="1800">
              <a:latin typeface="Arial"/>
              <a:cs typeface="Arial"/>
            </a:endParaRPr>
          </a:p>
          <a:p>
            <a:pPr marL="884555" lvl="1" indent="-366395">
              <a:lnSpc>
                <a:spcPct val="100000"/>
              </a:lnSpc>
              <a:spcBef>
                <a:spcPts val="1400"/>
              </a:spcBef>
              <a:buChar char="○"/>
              <a:tabLst>
                <a:tab pos="884555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Do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keep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certain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distance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away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cities?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-25" dirty="0">
                <a:solidFill>
                  <a:srgbClr val="292929"/>
                </a:solidFill>
                <a:latin typeface="Arial"/>
                <a:cs typeface="Arial"/>
              </a:rPr>
              <a:t>Yes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Build</a:t>
            </a:r>
            <a:r>
              <a:rPr spc="-35" dirty="0"/>
              <a:t> </a:t>
            </a:r>
            <a:r>
              <a:rPr dirty="0"/>
              <a:t>an</a:t>
            </a:r>
            <a:r>
              <a:rPr spc="-25" dirty="0"/>
              <a:t> </a:t>
            </a:r>
            <a:r>
              <a:rPr dirty="0"/>
              <a:t>Interactive</a:t>
            </a:r>
            <a:r>
              <a:rPr spc="-25" dirty="0"/>
              <a:t> </a:t>
            </a:r>
            <a:r>
              <a:rPr dirty="0"/>
              <a:t>Map</a:t>
            </a:r>
            <a:r>
              <a:rPr spc="-25" dirty="0"/>
              <a:t> </a:t>
            </a:r>
            <a:r>
              <a:rPr dirty="0"/>
              <a:t>with</a:t>
            </a:r>
            <a:r>
              <a:rPr spc="-25" dirty="0"/>
              <a:t> </a:t>
            </a:r>
            <a:r>
              <a:rPr spc="-10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1429464"/>
            <a:ext cx="10180955" cy="449516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980"/>
              </a:spcBef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dashboard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application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contains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pie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chart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scatter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point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chart.</a:t>
            </a:r>
            <a:endParaRPr sz="2200">
              <a:latin typeface="Arial"/>
              <a:cs typeface="Arial"/>
            </a:endParaRPr>
          </a:p>
          <a:p>
            <a:pPr marL="884555" lvl="1" indent="-381635">
              <a:lnSpc>
                <a:spcPct val="100000"/>
              </a:lnSpc>
              <a:spcBef>
                <a:spcPts val="800"/>
              </a:spcBef>
              <a:buFont typeface="Arial"/>
              <a:buChar char="○"/>
              <a:tabLst>
                <a:tab pos="884555" algn="l"/>
              </a:tabLst>
            </a:pPr>
            <a:r>
              <a:rPr sz="2000" i="1" dirty="0">
                <a:solidFill>
                  <a:srgbClr val="292929"/>
                </a:solidFill>
                <a:latin typeface="Arial"/>
                <a:cs typeface="Arial"/>
              </a:rPr>
              <a:t>Pie</a:t>
            </a:r>
            <a:r>
              <a:rPr sz="20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292929"/>
                </a:solidFill>
                <a:latin typeface="Arial"/>
                <a:cs typeface="Arial"/>
              </a:rPr>
              <a:t>chart</a:t>
            </a:r>
            <a:endParaRPr sz="2000">
              <a:latin typeface="Arial"/>
              <a:cs typeface="Arial"/>
            </a:endParaRPr>
          </a:p>
          <a:p>
            <a:pPr marL="1341755" lvl="2" indent="-366395">
              <a:lnSpc>
                <a:spcPct val="100000"/>
              </a:lnSpc>
              <a:spcBef>
                <a:spcPts val="725"/>
              </a:spcBef>
              <a:buChar char="■"/>
              <a:tabLst>
                <a:tab pos="1341755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showing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total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launches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sites</a:t>
            </a:r>
            <a:endParaRPr sz="1800">
              <a:latin typeface="Arial"/>
              <a:cs typeface="Arial"/>
            </a:endParaRPr>
          </a:p>
          <a:p>
            <a:pPr marL="1342390" marR="5080" lvl="2" indent="-367030">
              <a:lnSpc>
                <a:spcPct val="130000"/>
              </a:lnSpc>
              <a:buChar char="■"/>
              <a:tabLst>
                <a:tab pos="1342390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This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chart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can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be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selected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indicate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distribution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across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or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indicate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rate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individual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sites.</a:t>
            </a:r>
            <a:endParaRPr sz="1800">
              <a:latin typeface="Arial"/>
              <a:cs typeface="Arial"/>
            </a:endParaRPr>
          </a:p>
          <a:p>
            <a:pPr marL="884555" lvl="1" indent="-381635">
              <a:lnSpc>
                <a:spcPct val="100000"/>
              </a:lnSpc>
              <a:spcBef>
                <a:spcPts val="640"/>
              </a:spcBef>
              <a:buFont typeface="Arial"/>
              <a:buChar char="○"/>
              <a:tabLst>
                <a:tab pos="884555" algn="l"/>
              </a:tabLst>
            </a:pPr>
            <a:r>
              <a:rPr sz="2000" i="1" dirty="0">
                <a:solidFill>
                  <a:srgbClr val="292929"/>
                </a:solidFill>
                <a:latin typeface="Arial"/>
                <a:cs typeface="Arial"/>
              </a:rPr>
              <a:t>Scatter</a:t>
            </a:r>
            <a:r>
              <a:rPr sz="2000" i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292929"/>
                </a:solidFill>
                <a:latin typeface="Arial"/>
                <a:cs typeface="Arial"/>
              </a:rPr>
              <a:t>chart</a:t>
            </a:r>
            <a:endParaRPr sz="2000">
              <a:latin typeface="Arial"/>
              <a:cs typeface="Arial"/>
            </a:endParaRPr>
          </a:p>
          <a:p>
            <a:pPr marL="1342390" marR="239395" lvl="2" indent="-367030">
              <a:lnSpc>
                <a:spcPct val="130000"/>
              </a:lnSpc>
              <a:spcBef>
                <a:spcPts val="80"/>
              </a:spcBef>
              <a:buChar char="■"/>
              <a:tabLst>
                <a:tab pos="1342390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showing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relationship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1800" spc="-10" dirty="0">
                <a:solidFill>
                  <a:srgbClr val="292929"/>
                </a:solidFill>
                <a:latin typeface="Consolas"/>
                <a:cs typeface="Consolas"/>
              </a:rPr>
              <a:t>Outcomes</a:t>
            </a:r>
            <a:r>
              <a:rPr sz="1800" spc="-484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Consolas"/>
                <a:cs typeface="Consolas"/>
              </a:rPr>
              <a:t>Payload</a:t>
            </a:r>
            <a:r>
              <a:rPr sz="1800" spc="-15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onsolas"/>
                <a:cs typeface="Consolas"/>
              </a:rPr>
              <a:t>mass</a:t>
            </a:r>
            <a:r>
              <a:rPr sz="1800" spc="-755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onsolas"/>
                <a:cs typeface="Consolas"/>
              </a:rPr>
              <a:t>(Kg)</a:t>
            </a:r>
            <a:r>
              <a:rPr sz="1800" spc="-490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different boosters</a:t>
            </a:r>
            <a:endParaRPr sz="1800">
              <a:latin typeface="Arial"/>
              <a:cs typeface="Arial"/>
            </a:endParaRPr>
          </a:p>
          <a:p>
            <a:pPr marL="1342390" marR="132080" lvl="2" indent="-367030">
              <a:lnSpc>
                <a:spcPct val="130000"/>
              </a:lnSpc>
              <a:buChar char="■"/>
              <a:tabLst>
                <a:tab pos="1342390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Has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2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inputs: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sites/individual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&amp;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mass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slider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between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0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 10000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kg</a:t>
            </a:r>
            <a:endParaRPr sz="1800">
              <a:latin typeface="Arial"/>
              <a:cs typeface="Arial"/>
            </a:endParaRPr>
          </a:p>
          <a:p>
            <a:pPr marL="1342390" marR="234315" lvl="2" indent="-367030">
              <a:lnSpc>
                <a:spcPct val="130000"/>
              </a:lnSpc>
              <a:buChar char="■"/>
              <a:tabLst>
                <a:tab pos="1342390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This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chart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helps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determine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how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depends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point,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mass,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version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categories.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884925" y="6431342"/>
            <a:ext cx="283400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30"/>
              </a:lnSpc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•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GitHub</a:t>
            </a:r>
            <a:r>
              <a:rPr sz="2200" u="heavy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22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URL</a:t>
            </a:r>
            <a:r>
              <a:rPr sz="2200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Calibri"/>
                <a:cs typeface="Calibri"/>
              </a:rPr>
              <a:t>(code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only)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Build</a:t>
            </a:r>
            <a:r>
              <a:rPr spc="-2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Dashboard</a:t>
            </a:r>
            <a:r>
              <a:rPr spc="-20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dirty="0"/>
              <a:t>Plotly</a:t>
            </a:r>
            <a:r>
              <a:rPr spc="-20" dirty="0"/>
              <a:t> 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1520474"/>
            <a:ext cx="44354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 marR="5080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9390" algn="l"/>
              </a:tabLst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Perform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exploratory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-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Analysis 	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determine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Training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Labels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467" y="2192049"/>
            <a:ext cx="3820795" cy="177800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94335" indent="-381635">
              <a:lnSpc>
                <a:spcPct val="100000"/>
              </a:lnSpc>
              <a:spcBef>
                <a:spcPts val="1500"/>
              </a:spcBef>
              <a:buChar char="○"/>
              <a:tabLst>
                <a:tab pos="394335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Create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0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column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20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class</a:t>
            </a:r>
            <a:endParaRPr sz="2000">
              <a:latin typeface="Arial"/>
              <a:cs typeface="Arial"/>
            </a:endParaRPr>
          </a:p>
          <a:p>
            <a:pPr marL="394335" indent="-381635">
              <a:lnSpc>
                <a:spcPct val="100000"/>
              </a:lnSpc>
              <a:spcBef>
                <a:spcPts val="1400"/>
              </a:spcBef>
              <a:buChar char="○"/>
              <a:tabLst>
                <a:tab pos="394335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Standardize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marL="394335" marR="5080" indent="-382270">
              <a:lnSpc>
                <a:spcPct val="100000"/>
              </a:lnSpc>
              <a:spcBef>
                <a:spcPts val="1400"/>
              </a:spcBef>
              <a:buChar char="○"/>
              <a:tabLst>
                <a:tab pos="394335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Split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into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training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 test data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4925" y="4121433"/>
            <a:ext cx="4619625" cy="1819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 marR="5080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9390" algn="l"/>
              </a:tabLst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Find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best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Hyperparameter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SVM, 	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Classification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Trees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Logistic 	Regression</a:t>
            </a:r>
            <a:endParaRPr sz="2200">
              <a:latin typeface="Arial"/>
              <a:cs typeface="Arial"/>
            </a:endParaRPr>
          </a:p>
          <a:p>
            <a:pPr marL="885190" marR="269240" lvl="1" indent="-382270">
              <a:lnSpc>
                <a:spcPct val="100000"/>
              </a:lnSpc>
              <a:spcBef>
                <a:spcPts val="1405"/>
              </a:spcBef>
              <a:buChar char="○"/>
              <a:tabLst>
                <a:tab pos="885190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Find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method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performs</a:t>
            </a:r>
            <a:r>
              <a:rPr sz="20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using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test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 data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Predictive</a:t>
            </a:r>
            <a:r>
              <a:rPr spc="-229" dirty="0"/>
              <a:t> </a:t>
            </a:r>
            <a:r>
              <a:rPr dirty="0"/>
              <a:t>Analysis</a:t>
            </a:r>
            <a:r>
              <a:rPr spc="-30" dirty="0"/>
              <a:t> </a:t>
            </a:r>
            <a:r>
              <a:rPr spc="-10" dirty="0"/>
              <a:t>(Classification)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6232987" y="1886062"/>
            <a:ext cx="2004695" cy="1351280"/>
            <a:chOff x="6232987" y="1886062"/>
            <a:chExt cx="2004695" cy="13512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2987" y="1886062"/>
              <a:ext cx="2004225" cy="135112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294900" y="1928925"/>
              <a:ext cx="1880870" cy="1227455"/>
            </a:xfrm>
            <a:custGeom>
              <a:avLst/>
              <a:gdLst/>
              <a:ahLst/>
              <a:cxnLst/>
              <a:rect l="l" t="t" r="r" b="b"/>
              <a:pathLst>
                <a:path w="1880870" h="1227455">
                  <a:moveTo>
                    <a:pt x="1675845" y="1227299"/>
                  </a:moveTo>
                  <a:lnTo>
                    <a:pt x="204553" y="1227299"/>
                  </a:lnTo>
                  <a:lnTo>
                    <a:pt x="157651" y="1221897"/>
                  </a:lnTo>
                  <a:lnTo>
                    <a:pt x="114596" y="1206508"/>
                  </a:lnTo>
                  <a:lnTo>
                    <a:pt x="76615" y="1182361"/>
                  </a:lnTo>
                  <a:lnTo>
                    <a:pt x="44938" y="1150684"/>
                  </a:lnTo>
                  <a:lnTo>
                    <a:pt x="20791" y="1112703"/>
                  </a:lnTo>
                  <a:lnTo>
                    <a:pt x="5402" y="1069648"/>
                  </a:lnTo>
                  <a:lnTo>
                    <a:pt x="0" y="1022745"/>
                  </a:lnTo>
                  <a:lnTo>
                    <a:pt x="0" y="204554"/>
                  </a:lnTo>
                  <a:lnTo>
                    <a:pt x="5402" y="157651"/>
                  </a:lnTo>
                  <a:lnTo>
                    <a:pt x="20791" y="114596"/>
                  </a:lnTo>
                  <a:lnTo>
                    <a:pt x="44938" y="76615"/>
                  </a:lnTo>
                  <a:lnTo>
                    <a:pt x="76615" y="44938"/>
                  </a:lnTo>
                  <a:lnTo>
                    <a:pt x="114596" y="20791"/>
                  </a:lnTo>
                  <a:lnTo>
                    <a:pt x="157651" y="5402"/>
                  </a:lnTo>
                  <a:lnTo>
                    <a:pt x="204553" y="0"/>
                  </a:lnTo>
                  <a:lnTo>
                    <a:pt x="1675845" y="0"/>
                  </a:lnTo>
                  <a:lnTo>
                    <a:pt x="1715938" y="3966"/>
                  </a:lnTo>
                  <a:lnTo>
                    <a:pt x="1754125" y="15570"/>
                  </a:lnTo>
                  <a:lnTo>
                    <a:pt x="1789332" y="34367"/>
                  </a:lnTo>
                  <a:lnTo>
                    <a:pt x="1820487" y="59912"/>
                  </a:lnTo>
                  <a:lnTo>
                    <a:pt x="1846032" y="91067"/>
                  </a:lnTo>
                  <a:lnTo>
                    <a:pt x="1864829" y="126274"/>
                  </a:lnTo>
                  <a:lnTo>
                    <a:pt x="1876433" y="164461"/>
                  </a:lnTo>
                  <a:lnTo>
                    <a:pt x="1880399" y="204554"/>
                  </a:lnTo>
                  <a:lnTo>
                    <a:pt x="1880399" y="1022745"/>
                  </a:lnTo>
                  <a:lnTo>
                    <a:pt x="1874997" y="1069648"/>
                  </a:lnTo>
                  <a:lnTo>
                    <a:pt x="1859608" y="1112703"/>
                  </a:lnTo>
                  <a:lnTo>
                    <a:pt x="1835461" y="1150684"/>
                  </a:lnTo>
                  <a:lnTo>
                    <a:pt x="1803784" y="1182361"/>
                  </a:lnTo>
                  <a:lnTo>
                    <a:pt x="1765803" y="1206508"/>
                  </a:lnTo>
                  <a:lnTo>
                    <a:pt x="1722748" y="1221897"/>
                  </a:lnTo>
                  <a:lnTo>
                    <a:pt x="1675845" y="1227299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94900" y="1928925"/>
              <a:ext cx="1880870" cy="1227455"/>
            </a:xfrm>
            <a:custGeom>
              <a:avLst/>
              <a:gdLst/>
              <a:ahLst/>
              <a:cxnLst/>
              <a:rect l="l" t="t" r="r" b="b"/>
              <a:pathLst>
                <a:path w="1880870" h="1227455">
                  <a:moveTo>
                    <a:pt x="0" y="204554"/>
                  </a:moveTo>
                  <a:lnTo>
                    <a:pt x="5402" y="157651"/>
                  </a:lnTo>
                  <a:lnTo>
                    <a:pt x="20791" y="114596"/>
                  </a:lnTo>
                  <a:lnTo>
                    <a:pt x="44938" y="76615"/>
                  </a:lnTo>
                  <a:lnTo>
                    <a:pt x="76615" y="44938"/>
                  </a:lnTo>
                  <a:lnTo>
                    <a:pt x="114596" y="20791"/>
                  </a:lnTo>
                  <a:lnTo>
                    <a:pt x="157651" y="5402"/>
                  </a:lnTo>
                  <a:lnTo>
                    <a:pt x="204553" y="0"/>
                  </a:lnTo>
                  <a:lnTo>
                    <a:pt x="1675845" y="0"/>
                  </a:lnTo>
                  <a:lnTo>
                    <a:pt x="1715938" y="3966"/>
                  </a:lnTo>
                  <a:lnTo>
                    <a:pt x="1754125" y="15570"/>
                  </a:lnTo>
                  <a:lnTo>
                    <a:pt x="1789332" y="34367"/>
                  </a:lnTo>
                  <a:lnTo>
                    <a:pt x="1820487" y="59912"/>
                  </a:lnTo>
                  <a:lnTo>
                    <a:pt x="1846032" y="91067"/>
                  </a:lnTo>
                  <a:lnTo>
                    <a:pt x="1864829" y="126274"/>
                  </a:lnTo>
                  <a:lnTo>
                    <a:pt x="1876433" y="164461"/>
                  </a:lnTo>
                  <a:lnTo>
                    <a:pt x="1880399" y="204554"/>
                  </a:lnTo>
                  <a:lnTo>
                    <a:pt x="1880399" y="1022745"/>
                  </a:lnTo>
                  <a:lnTo>
                    <a:pt x="1874997" y="1069648"/>
                  </a:lnTo>
                  <a:lnTo>
                    <a:pt x="1859608" y="1112703"/>
                  </a:lnTo>
                  <a:lnTo>
                    <a:pt x="1835461" y="1150684"/>
                  </a:lnTo>
                  <a:lnTo>
                    <a:pt x="1803784" y="1182361"/>
                  </a:lnTo>
                  <a:lnTo>
                    <a:pt x="1765803" y="1206508"/>
                  </a:lnTo>
                  <a:lnTo>
                    <a:pt x="1722748" y="1221897"/>
                  </a:lnTo>
                  <a:lnTo>
                    <a:pt x="1675845" y="1227299"/>
                  </a:lnTo>
                  <a:lnTo>
                    <a:pt x="204553" y="1227299"/>
                  </a:lnTo>
                  <a:lnTo>
                    <a:pt x="157651" y="1221897"/>
                  </a:lnTo>
                  <a:lnTo>
                    <a:pt x="114596" y="1206508"/>
                  </a:lnTo>
                  <a:lnTo>
                    <a:pt x="76615" y="1182361"/>
                  </a:lnTo>
                  <a:lnTo>
                    <a:pt x="44938" y="1150684"/>
                  </a:lnTo>
                  <a:lnTo>
                    <a:pt x="20791" y="1112703"/>
                  </a:lnTo>
                  <a:lnTo>
                    <a:pt x="5402" y="1069648"/>
                  </a:lnTo>
                  <a:lnTo>
                    <a:pt x="0" y="1022745"/>
                  </a:lnTo>
                  <a:lnTo>
                    <a:pt x="0" y="204554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802747" y="2313213"/>
            <a:ext cx="86423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16205" marR="5080" indent="-104139">
              <a:lnSpc>
                <a:spcPts val="1650"/>
              </a:lnSpc>
              <a:spcBef>
                <a:spcPts val="180"/>
              </a:spcBef>
            </a:pPr>
            <a:r>
              <a:rPr sz="1400" spc="-10" dirty="0">
                <a:latin typeface="Arial"/>
                <a:cs typeface="Arial"/>
              </a:rPr>
              <a:t>BUILDING MODEL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098637" y="1886062"/>
            <a:ext cx="2004695" cy="1351280"/>
            <a:chOff x="9098637" y="1886062"/>
            <a:chExt cx="2004695" cy="135128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98637" y="1886062"/>
              <a:ext cx="2004225" cy="135112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160549" y="1928925"/>
              <a:ext cx="1880870" cy="1227455"/>
            </a:xfrm>
            <a:custGeom>
              <a:avLst/>
              <a:gdLst/>
              <a:ahLst/>
              <a:cxnLst/>
              <a:rect l="l" t="t" r="r" b="b"/>
              <a:pathLst>
                <a:path w="1880870" h="1227455">
                  <a:moveTo>
                    <a:pt x="1675845" y="1227299"/>
                  </a:moveTo>
                  <a:lnTo>
                    <a:pt x="204553" y="1227299"/>
                  </a:lnTo>
                  <a:lnTo>
                    <a:pt x="157651" y="1221897"/>
                  </a:lnTo>
                  <a:lnTo>
                    <a:pt x="114596" y="1206508"/>
                  </a:lnTo>
                  <a:lnTo>
                    <a:pt x="76615" y="1182361"/>
                  </a:lnTo>
                  <a:lnTo>
                    <a:pt x="44938" y="1150684"/>
                  </a:lnTo>
                  <a:lnTo>
                    <a:pt x="20791" y="1112703"/>
                  </a:lnTo>
                  <a:lnTo>
                    <a:pt x="5402" y="1069648"/>
                  </a:lnTo>
                  <a:lnTo>
                    <a:pt x="0" y="1022745"/>
                  </a:lnTo>
                  <a:lnTo>
                    <a:pt x="0" y="204554"/>
                  </a:lnTo>
                  <a:lnTo>
                    <a:pt x="5402" y="157651"/>
                  </a:lnTo>
                  <a:lnTo>
                    <a:pt x="20791" y="114596"/>
                  </a:lnTo>
                  <a:lnTo>
                    <a:pt x="44938" y="76615"/>
                  </a:lnTo>
                  <a:lnTo>
                    <a:pt x="76615" y="44938"/>
                  </a:lnTo>
                  <a:lnTo>
                    <a:pt x="114596" y="20791"/>
                  </a:lnTo>
                  <a:lnTo>
                    <a:pt x="157651" y="5402"/>
                  </a:lnTo>
                  <a:lnTo>
                    <a:pt x="204553" y="0"/>
                  </a:lnTo>
                  <a:lnTo>
                    <a:pt x="1675845" y="0"/>
                  </a:lnTo>
                  <a:lnTo>
                    <a:pt x="1715938" y="3966"/>
                  </a:lnTo>
                  <a:lnTo>
                    <a:pt x="1754125" y="15570"/>
                  </a:lnTo>
                  <a:lnTo>
                    <a:pt x="1789332" y="34367"/>
                  </a:lnTo>
                  <a:lnTo>
                    <a:pt x="1820487" y="59912"/>
                  </a:lnTo>
                  <a:lnTo>
                    <a:pt x="1846032" y="91067"/>
                  </a:lnTo>
                  <a:lnTo>
                    <a:pt x="1864829" y="126274"/>
                  </a:lnTo>
                  <a:lnTo>
                    <a:pt x="1876433" y="164461"/>
                  </a:lnTo>
                  <a:lnTo>
                    <a:pt x="1880399" y="204554"/>
                  </a:lnTo>
                  <a:lnTo>
                    <a:pt x="1880399" y="1022745"/>
                  </a:lnTo>
                  <a:lnTo>
                    <a:pt x="1874997" y="1069648"/>
                  </a:lnTo>
                  <a:lnTo>
                    <a:pt x="1859608" y="1112703"/>
                  </a:lnTo>
                  <a:lnTo>
                    <a:pt x="1835461" y="1150684"/>
                  </a:lnTo>
                  <a:lnTo>
                    <a:pt x="1803784" y="1182361"/>
                  </a:lnTo>
                  <a:lnTo>
                    <a:pt x="1765803" y="1206508"/>
                  </a:lnTo>
                  <a:lnTo>
                    <a:pt x="1722748" y="1221897"/>
                  </a:lnTo>
                  <a:lnTo>
                    <a:pt x="1675845" y="1227299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60549" y="1928925"/>
              <a:ext cx="1880870" cy="1227455"/>
            </a:xfrm>
            <a:custGeom>
              <a:avLst/>
              <a:gdLst/>
              <a:ahLst/>
              <a:cxnLst/>
              <a:rect l="l" t="t" r="r" b="b"/>
              <a:pathLst>
                <a:path w="1880870" h="1227455">
                  <a:moveTo>
                    <a:pt x="0" y="204554"/>
                  </a:moveTo>
                  <a:lnTo>
                    <a:pt x="5402" y="157651"/>
                  </a:lnTo>
                  <a:lnTo>
                    <a:pt x="20791" y="114596"/>
                  </a:lnTo>
                  <a:lnTo>
                    <a:pt x="44938" y="76615"/>
                  </a:lnTo>
                  <a:lnTo>
                    <a:pt x="76615" y="44938"/>
                  </a:lnTo>
                  <a:lnTo>
                    <a:pt x="114596" y="20791"/>
                  </a:lnTo>
                  <a:lnTo>
                    <a:pt x="157651" y="5402"/>
                  </a:lnTo>
                  <a:lnTo>
                    <a:pt x="204553" y="0"/>
                  </a:lnTo>
                  <a:lnTo>
                    <a:pt x="1675845" y="0"/>
                  </a:lnTo>
                  <a:lnTo>
                    <a:pt x="1715938" y="3966"/>
                  </a:lnTo>
                  <a:lnTo>
                    <a:pt x="1754125" y="15570"/>
                  </a:lnTo>
                  <a:lnTo>
                    <a:pt x="1789332" y="34367"/>
                  </a:lnTo>
                  <a:lnTo>
                    <a:pt x="1820487" y="59912"/>
                  </a:lnTo>
                  <a:lnTo>
                    <a:pt x="1846032" y="91067"/>
                  </a:lnTo>
                  <a:lnTo>
                    <a:pt x="1864829" y="126274"/>
                  </a:lnTo>
                  <a:lnTo>
                    <a:pt x="1876433" y="164461"/>
                  </a:lnTo>
                  <a:lnTo>
                    <a:pt x="1880399" y="204554"/>
                  </a:lnTo>
                  <a:lnTo>
                    <a:pt x="1880399" y="1022745"/>
                  </a:lnTo>
                  <a:lnTo>
                    <a:pt x="1874997" y="1069648"/>
                  </a:lnTo>
                  <a:lnTo>
                    <a:pt x="1859608" y="1112703"/>
                  </a:lnTo>
                  <a:lnTo>
                    <a:pt x="1835461" y="1150684"/>
                  </a:lnTo>
                  <a:lnTo>
                    <a:pt x="1803784" y="1182361"/>
                  </a:lnTo>
                  <a:lnTo>
                    <a:pt x="1765803" y="1206508"/>
                  </a:lnTo>
                  <a:lnTo>
                    <a:pt x="1722748" y="1221897"/>
                  </a:lnTo>
                  <a:lnTo>
                    <a:pt x="1675845" y="1227299"/>
                  </a:lnTo>
                  <a:lnTo>
                    <a:pt x="204553" y="1227299"/>
                  </a:lnTo>
                  <a:lnTo>
                    <a:pt x="157651" y="1221897"/>
                  </a:lnTo>
                  <a:lnTo>
                    <a:pt x="114596" y="1206508"/>
                  </a:lnTo>
                  <a:lnTo>
                    <a:pt x="76615" y="1182361"/>
                  </a:lnTo>
                  <a:lnTo>
                    <a:pt x="44938" y="1150684"/>
                  </a:lnTo>
                  <a:lnTo>
                    <a:pt x="20791" y="1112703"/>
                  </a:lnTo>
                  <a:lnTo>
                    <a:pt x="5402" y="1069648"/>
                  </a:lnTo>
                  <a:lnTo>
                    <a:pt x="0" y="1022745"/>
                  </a:lnTo>
                  <a:lnTo>
                    <a:pt x="0" y="204554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538382" y="2313213"/>
            <a:ext cx="112395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46379" marR="5080" indent="-234315">
              <a:lnSpc>
                <a:spcPts val="1650"/>
              </a:lnSpc>
              <a:spcBef>
                <a:spcPts val="180"/>
              </a:spcBef>
            </a:pPr>
            <a:r>
              <a:rPr sz="1400" spc="-35" dirty="0">
                <a:latin typeface="Arial"/>
                <a:cs typeface="Arial"/>
              </a:rPr>
              <a:t>EVALUATING </a:t>
            </a:r>
            <a:r>
              <a:rPr sz="1400" spc="-10" dirty="0"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232987" y="3914175"/>
            <a:ext cx="2004695" cy="1351280"/>
            <a:chOff x="6232987" y="3914175"/>
            <a:chExt cx="2004695" cy="1351280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2987" y="3914175"/>
              <a:ext cx="2004225" cy="135112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294900" y="3957037"/>
              <a:ext cx="1880870" cy="1227455"/>
            </a:xfrm>
            <a:custGeom>
              <a:avLst/>
              <a:gdLst/>
              <a:ahLst/>
              <a:cxnLst/>
              <a:rect l="l" t="t" r="r" b="b"/>
              <a:pathLst>
                <a:path w="1880870" h="1227454">
                  <a:moveTo>
                    <a:pt x="1675845" y="1227299"/>
                  </a:moveTo>
                  <a:lnTo>
                    <a:pt x="204553" y="1227299"/>
                  </a:lnTo>
                  <a:lnTo>
                    <a:pt x="157651" y="1221897"/>
                  </a:lnTo>
                  <a:lnTo>
                    <a:pt x="114596" y="1206508"/>
                  </a:lnTo>
                  <a:lnTo>
                    <a:pt x="76615" y="1182361"/>
                  </a:lnTo>
                  <a:lnTo>
                    <a:pt x="44938" y="1150684"/>
                  </a:lnTo>
                  <a:lnTo>
                    <a:pt x="20791" y="1112703"/>
                  </a:lnTo>
                  <a:lnTo>
                    <a:pt x="5402" y="1069648"/>
                  </a:lnTo>
                  <a:lnTo>
                    <a:pt x="0" y="1022745"/>
                  </a:lnTo>
                  <a:lnTo>
                    <a:pt x="0" y="204554"/>
                  </a:lnTo>
                  <a:lnTo>
                    <a:pt x="5402" y="157651"/>
                  </a:lnTo>
                  <a:lnTo>
                    <a:pt x="20791" y="114596"/>
                  </a:lnTo>
                  <a:lnTo>
                    <a:pt x="44938" y="76615"/>
                  </a:lnTo>
                  <a:lnTo>
                    <a:pt x="76615" y="44938"/>
                  </a:lnTo>
                  <a:lnTo>
                    <a:pt x="114596" y="20791"/>
                  </a:lnTo>
                  <a:lnTo>
                    <a:pt x="157651" y="5402"/>
                  </a:lnTo>
                  <a:lnTo>
                    <a:pt x="204553" y="0"/>
                  </a:lnTo>
                  <a:lnTo>
                    <a:pt x="1675845" y="0"/>
                  </a:lnTo>
                  <a:lnTo>
                    <a:pt x="1715938" y="3966"/>
                  </a:lnTo>
                  <a:lnTo>
                    <a:pt x="1754125" y="15570"/>
                  </a:lnTo>
                  <a:lnTo>
                    <a:pt x="1789332" y="34367"/>
                  </a:lnTo>
                  <a:lnTo>
                    <a:pt x="1820487" y="59912"/>
                  </a:lnTo>
                  <a:lnTo>
                    <a:pt x="1846032" y="91067"/>
                  </a:lnTo>
                  <a:lnTo>
                    <a:pt x="1864829" y="126274"/>
                  </a:lnTo>
                  <a:lnTo>
                    <a:pt x="1876433" y="164461"/>
                  </a:lnTo>
                  <a:lnTo>
                    <a:pt x="1880399" y="204554"/>
                  </a:lnTo>
                  <a:lnTo>
                    <a:pt x="1880399" y="1022745"/>
                  </a:lnTo>
                  <a:lnTo>
                    <a:pt x="1874997" y="1069648"/>
                  </a:lnTo>
                  <a:lnTo>
                    <a:pt x="1859608" y="1112703"/>
                  </a:lnTo>
                  <a:lnTo>
                    <a:pt x="1835461" y="1150684"/>
                  </a:lnTo>
                  <a:lnTo>
                    <a:pt x="1803784" y="1182361"/>
                  </a:lnTo>
                  <a:lnTo>
                    <a:pt x="1765803" y="1206508"/>
                  </a:lnTo>
                  <a:lnTo>
                    <a:pt x="1722748" y="1221897"/>
                  </a:lnTo>
                  <a:lnTo>
                    <a:pt x="1675845" y="1227299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94900" y="3957037"/>
              <a:ext cx="1880870" cy="1227455"/>
            </a:xfrm>
            <a:custGeom>
              <a:avLst/>
              <a:gdLst/>
              <a:ahLst/>
              <a:cxnLst/>
              <a:rect l="l" t="t" r="r" b="b"/>
              <a:pathLst>
                <a:path w="1880870" h="1227454">
                  <a:moveTo>
                    <a:pt x="0" y="204554"/>
                  </a:moveTo>
                  <a:lnTo>
                    <a:pt x="5402" y="157651"/>
                  </a:lnTo>
                  <a:lnTo>
                    <a:pt x="20791" y="114596"/>
                  </a:lnTo>
                  <a:lnTo>
                    <a:pt x="44938" y="76615"/>
                  </a:lnTo>
                  <a:lnTo>
                    <a:pt x="76615" y="44938"/>
                  </a:lnTo>
                  <a:lnTo>
                    <a:pt x="114596" y="20791"/>
                  </a:lnTo>
                  <a:lnTo>
                    <a:pt x="157651" y="5402"/>
                  </a:lnTo>
                  <a:lnTo>
                    <a:pt x="204553" y="0"/>
                  </a:lnTo>
                  <a:lnTo>
                    <a:pt x="1675845" y="0"/>
                  </a:lnTo>
                  <a:lnTo>
                    <a:pt x="1715938" y="3966"/>
                  </a:lnTo>
                  <a:lnTo>
                    <a:pt x="1754125" y="15570"/>
                  </a:lnTo>
                  <a:lnTo>
                    <a:pt x="1789332" y="34367"/>
                  </a:lnTo>
                  <a:lnTo>
                    <a:pt x="1820487" y="59912"/>
                  </a:lnTo>
                  <a:lnTo>
                    <a:pt x="1846032" y="91067"/>
                  </a:lnTo>
                  <a:lnTo>
                    <a:pt x="1864829" y="126274"/>
                  </a:lnTo>
                  <a:lnTo>
                    <a:pt x="1876433" y="164461"/>
                  </a:lnTo>
                  <a:lnTo>
                    <a:pt x="1880399" y="204554"/>
                  </a:lnTo>
                  <a:lnTo>
                    <a:pt x="1880399" y="1022745"/>
                  </a:lnTo>
                  <a:lnTo>
                    <a:pt x="1874997" y="1069648"/>
                  </a:lnTo>
                  <a:lnTo>
                    <a:pt x="1859608" y="1112703"/>
                  </a:lnTo>
                  <a:lnTo>
                    <a:pt x="1835461" y="1150684"/>
                  </a:lnTo>
                  <a:lnTo>
                    <a:pt x="1803784" y="1182361"/>
                  </a:lnTo>
                  <a:lnTo>
                    <a:pt x="1765803" y="1206508"/>
                  </a:lnTo>
                  <a:lnTo>
                    <a:pt x="1722748" y="1221897"/>
                  </a:lnTo>
                  <a:lnTo>
                    <a:pt x="1675845" y="1227299"/>
                  </a:lnTo>
                  <a:lnTo>
                    <a:pt x="204553" y="1227299"/>
                  </a:lnTo>
                  <a:lnTo>
                    <a:pt x="157651" y="1221897"/>
                  </a:lnTo>
                  <a:lnTo>
                    <a:pt x="114596" y="1206508"/>
                  </a:lnTo>
                  <a:lnTo>
                    <a:pt x="76615" y="1182361"/>
                  </a:lnTo>
                  <a:lnTo>
                    <a:pt x="44938" y="1150684"/>
                  </a:lnTo>
                  <a:lnTo>
                    <a:pt x="20791" y="1112703"/>
                  </a:lnTo>
                  <a:lnTo>
                    <a:pt x="5402" y="1069648"/>
                  </a:lnTo>
                  <a:lnTo>
                    <a:pt x="0" y="1022745"/>
                  </a:lnTo>
                  <a:lnTo>
                    <a:pt x="0" y="204554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713940" y="4341325"/>
            <a:ext cx="104203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05104" marR="5080" indent="-193040">
              <a:lnSpc>
                <a:spcPts val="1650"/>
              </a:lnSpc>
              <a:spcBef>
                <a:spcPts val="180"/>
              </a:spcBef>
            </a:pPr>
            <a:r>
              <a:rPr sz="1400" spc="-10" dirty="0">
                <a:latin typeface="Arial"/>
                <a:cs typeface="Arial"/>
              </a:rPr>
              <a:t>IMPROVING MODEL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098637" y="3914175"/>
            <a:ext cx="2004695" cy="1351280"/>
            <a:chOff x="9098637" y="3914175"/>
            <a:chExt cx="2004695" cy="1351280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98637" y="3914175"/>
              <a:ext cx="2004225" cy="135112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160549" y="3957037"/>
              <a:ext cx="1880870" cy="1227455"/>
            </a:xfrm>
            <a:custGeom>
              <a:avLst/>
              <a:gdLst/>
              <a:ahLst/>
              <a:cxnLst/>
              <a:rect l="l" t="t" r="r" b="b"/>
              <a:pathLst>
                <a:path w="1880870" h="1227454">
                  <a:moveTo>
                    <a:pt x="1675845" y="1227299"/>
                  </a:moveTo>
                  <a:lnTo>
                    <a:pt x="204553" y="1227299"/>
                  </a:lnTo>
                  <a:lnTo>
                    <a:pt x="157651" y="1221897"/>
                  </a:lnTo>
                  <a:lnTo>
                    <a:pt x="114596" y="1206508"/>
                  </a:lnTo>
                  <a:lnTo>
                    <a:pt x="76615" y="1182361"/>
                  </a:lnTo>
                  <a:lnTo>
                    <a:pt x="44938" y="1150684"/>
                  </a:lnTo>
                  <a:lnTo>
                    <a:pt x="20791" y="1112703"/>
                  </a:lnTo>
                  <a:lnTo>
                    <a:pt x="5402" y="1069648"/>
                  </a:lnTo>
                  <a:lnTo>
                    <a:pt x="0" y="1022745"/>
                  </a:lnTo>
                  <a:lnTo>
                    <a:pt x="0" y="204554"/>
                  </a:lnTo>
                  <a:lnTo>
                    <a:pt x="5402" y="157651"/>
                  </a:lnTo>
                  <a:lnTo>
                    <a:pt x="20791" y="114596"/>
                  </a:lnTo>
                  <a:lnTo>
                    <a:pt x="44938" y="76615"/>
                  </a:lnTo>
                  <a:lnTo>
                    <a:pt x="76615" y="44938"/>
                  </a:lnTo>
                  <a:lnTo>
                    <a:pt x="114596" y="20791"/>
                  </a:lnTo>
                  <a:lnTo>
                    <a:pt x="157651" y="5402"/>
                  </a:lnTo>
                  <a:lnTo>
                    <a:pt x="204553" y="0"/>
                  </a:lnTo>
                  <a:lnTo>
                    <a:pt x="1675845" y="0"/>
                  </a:lnTo>
                  <a:lnTo>
                    <a:pt x="1715938" y="3966"/>
                  </a:lnTo>
                  <a:lnTo>
                    <a:pt x="1754125" y="15570"/>
                  </a:lnTo>
                  <a:lnTo>
                    <a:pt x="1789332" y="34367"/>
                  </a:lnTo>
                  <a:lnTo>
                    <a:pt x="1820487" y="59912"/>
                  </a:lnTo>
                  <a:lnTo>
                    <a:pt x="1846032" y="91067"/>
                  </a:lnTo>
                  <a:lnTo>
                    <a:pt x="1864829" y="126274"/>
                  </a:lnTo>
                  <a:lnTo>
                    <a:pt x="1876433" y="164461"/>
                  </a:lnTo>
                  <a:lnTo>
                    <a:pt x="1880399" y="204554"/>
                  </a:lnTo>
                  <a:lnTo>
                    <a:pt x="1880399" y="1022745"/>
                  </a:lnTo>
                  <a:lnTo>
                    <a:pt x="1874997" y="1069648"/>
                  </a:lnTo>
                  <a:lnTo>
                    <a:pt x="1859608" y="1112703"/>
                  </a:lnTo>
                  <a:lnTo>
                    <a:pt x="1835461" y="1150684"/>
                  </a:lnTo>
                  <a:lnTo>
                    <a:pt x="1803784" y="1182361"/>
                  </a:lnTo>
                  <a:lnTo>
                    <a:pt x="1765803" y="1206508"/>
                  </a:lnTo>
                  <a:lnTo>
                    <a:pt x="1722748" y="1221897"/>
                  </a:lnTo>
                  <a:lnTo>
                    <a:pt x="1675845" y="1227299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160549" y="3957037"/>
              <a:ext cx="1880870" cy="1227455"/>
            </a:xfrm>
            <a:custGeom>
              <a:avLst/>
              <a:gdLst/>
              <a:ahLst/>
              <a:cxnLst/>
              <a:rect l="l" t="t" r="r" b="b"/>
              <a:pathLst>
                <a:path w="1880870" h="1227454">
                  <a:moveTo>
                    <a:pt x="0" y="204554"/>
                  </a:moveTo>
                  <a:lnTo>
                    <a:pt x="5402" y="157651"/>
                  </a:lnTo>
                  <a:lnTo>
                    <a:pt x="20791" y="114596"/>
                  </a:lnTo>
                  <a:lnTo>
                    <a:pt x="44938" y="76615"/>
                  </a:lnTo>
                  <a:lnTo>
                    <a:pt x="76615" y="44938"/>
                  </a:lnTo>
                  <a:lnTo>
                    <a:pt x="114596" y="20791"/>
                  </a:lnTo>
                  <a:lnTo>
                    <a:pt x="157651" y="5402"/>
                  </a:lnTo>
                  <a:lnTo>
                    <a:pt x="204553" y="0"/>
                  </a:lnTo>
                  <a:lnTo>
                    <a:pt x="1675845" y="0"/>
                  </a:lnTo>
                  <a:lnTo>
                    <a:pt x="1715938" y="3966"/>
                  </a:lnTo>
                  <a:lnTo>
                    <a:pt x="1754125" y="15570"/>
                  </a:lnTo>
                  <a:lnTo>
                    <a:pt x="1789332" y="34367"/>
                  </a:lnTo>
                  <a:lnTo>
                    <a:pt x="1820487" y="59912"/>
                  </a:lnTo>
                  <a:lnTo>
                    <a:pt x="1846032" y="91067"/>
                  </a:lnTo>
                  <a:lnTo>
                    <a:pt x="1864829" y="126274"/>
                  </a:lnTo>
                  <a:lnTo>
                    <a:pt x="1876433" y="164461"/>
                  </a:lnTo>
                  <a:lnTo>
                    <a:pt x="1880399" y="204554"/>
                  </a:lnTo>
                  <a:lnTo>
                    <a:pt x="1880399" y="1022745"/>
                  </a:lnTo>
                  <a:lnTo>
                    <a:pt x="1874997" y="1069648"/>
                  </a:lnTo>
                  <a:lnTo>
                    <a:pt x="1859608" y="1112703"/>
                  </a:lnTo>
                  <a:lnTo>
                    <a:pt x="1835461" y="1150684"/>
                  </a:lnTo>
                  <a:lnTo>
                    <a:pt x="1803784" y="1182361"/>
                  </a:lnTo>
                  <a:lnTo>
                    <a:pt x="1765803" y="1206508"/>
                  </a:lnTo>
                  <a:lnTo>
                    <a:pt x="1722748" y="1221897"/>
                  </a:lnTo>
                  <a:lnTo>
                    <a:pt x="1675845" y="1227299"/>
                  </a:lnTo>
                  <a:lnTo>
                    <a:pt x="204553" y="1227299"/>
                  </a:lnTo>
                  <a:lnTo>
                    <a:pt x="157651" y="1221897"/>
                  </a:lnTo>
                  <a:lnTo>
                    <a:pt x="114596" y="1206508"/>
                  </a:lnTo>
                  <a:lnTo>
                    <a:pt x="76615" y="1182361"/>
                  </a:lnTo>
                  <a:lnTo>
                    <a:pt x="44938" y="1150684"/>
                  </a:lnTo>
                  <a:lnTo>
                    <a:pt x="20791" y="1112703"/>
                  </a:lnTo>
                  <a:lnTo>
                    <a:pt x="5402" y="1069648"/>
                  </a:lnTo>
                  <a:lnTo>
                    <a:pt x="0" y="1022745"/>
                  </a:lnTo>
                  <a:lnTo>
                    <a:pt x="0" y="204554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363974" y="4027000"/>
            <a:ext cx="1472565" cy="10769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02260" marR="294005" algn="ctr">
              <a:lnSpc>
                <a:spcPts val="1650"/>
              </a:lnSpc>
              <a:spcBef>
                <a:spcPts val="180"/>
              </a:spcBef>
            </a:pPr>
            <a:r>
              <a:rPr sz="1400" spc="-10" dirty="0">
                <a:latin typeface="Arial"/>
                <a:cs typeface="Arial"/>
              </a:rPr>
              <a:t>FINDING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BEST</a:t>
            </a:r>
            <a:endParaRPr sz="1400">
              <a:latin typeface="Arial"/>
              <a:cs typeface="Arial"/>
            </a:endParaRPr>
          </a:p>
          <a:p>
            <a:pPr marL="12700" marR="5080" algn="ctr">
              <a:lnSpc>
                <a:spcPts val="1650"/>
              </a:lnSpc>
            </a:pPr>
            <a:r>
              <a:rPr sz="1400" spc="-10" dirty="0">
                <a:latin typeface="Arial"/>
                <a:cs typeface="Arial"/>
              </a:rPr>
              <a:t>PERFORMING </a:t>
            </a:r>
            <a:r>
              <a:rPr sz="1400" spc="-20" dirty="0">
                <a:latin typeface="Arial"/>
                <a:cs typeface="Arial"/>
              </a:rPr>
              <a:t>CLASSIFICATION </a:t>
            </a:r>
            <a:r>
              <a:rPr sz="1400" spc="-10" dirty="0"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163712" y="2481089"/>
            <a:ext cx="3008630" cy="2180590"/>
            <a:chOff x="7163712" y="2481089"/>
            <a:chExt cx="3008630" cy="2180590"/>
          </a:xfrm>
        </p:grpSpPr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3862" y="2490187"/>
              <a:ext cx="1128075" cy="14287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175299" y="2542575"/>
              <a:ext cx="814069" cy="0"/>
            </a:xfrm>
            <a:custGeom>
              <a:avLst/>
              <a:gdLst/>
              <a:ahLst/>
              <a:cxnLst/>
              <a:rect l="l" t="t" r="r" b="b"/>
              <a:pathLst>
                <a:path w="814070">
                  <a:moveTo>
                    <a:pt x="0" y="0"/>
                  </a:moveTo>
                  <a:lnTo>
                    <a:pt x="813749" y="0"/>
                  </a:lnTo>
                </a:path>
              </a:pathLst>
            </a:custGeom>
            <a:ln w="2857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4762" y="2481089"/>
              <a:ext cx="158250" cy="12297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3862" y="4518300"/>
              <a:ext cx="1128075" cy="14287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175299" y="4570687"/>
              <a:ext cx="814069" cy="0"/>
            </a:xfrm>
            <a:custGeom>
              <a:avLst/>
              <a:gdLst/>
              <a:ahLst/>
              <a:cxnLst/>
              <a:rect l="l" t="t" r="r" b="b"/>
              <a:pathLst>
                <a:path w="814070">
                  <a:moveTo>
                    <a:pt x="0" y="0"/>
                  </a:moveTo>
                  <a:lnTo>
                    <a:pt x="813749" y="0"/>
                  </a:lnTo>
                </a:path>
              </a:pathLst>
            </a:custGeom>
            <a:ln w="2857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4762" y="4509201"/>
              <a:ext cx="158250" cy="12297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3712" y="3103837"/>
              <a:ext cx="3008475" cy="94357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235149" y="3156224"/>
              <a:ext cx="2865755" cy="629285"/>
            </a:xfrm>
            <a:custGeom>
              <a:avLst/>
              <a:gdLst/>
              <a:ahLst/>
              <a:cxnLst/>
              <a:rect l="l" t="t" r="r" b="b"/>
              <a:pathLst>
                <a:path w="2865754" h="629285">
                  <a:moveTo>
                    <a:pt x="2865599" y="0"/>
                  </a:moveTo>
                  <a:lnTo>
                    <a:pt x="2865599" y="400405"/>
                  </a:lnTo>
                  <a:lnTo>
                    <a:pt x="0" y="400405"/>
                  </a:lnTo>
                  <a:lnTo>
                    <a:pt x="0" y="629249"/>
                  </a:lnTo>
                </a:path>
              </a:pathLst>
            </a:custGeom>
            <a:ln w="2857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73663" y="3771187"/>
              <a:ext cx="122971" cy="158251"/>
            </a:xfrm>
            <a:prstGeom prst="rect">
              <a:avLst/>
            </a:prstGeom>
          </p:spPr>
        </p:pic>
      </p:grp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37" name="object 37"/>
          <p:cNvSpPr txBox="1"/>
          <p:nvPr/>
        </p:nvSpPr>
        <p:spPr>
          <a:xfrm>
            <a:off x="884925" y="6358190"/>
            <a:ext cx="171767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30"/>
              </a:lnSpc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•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7"/>
              </a:rPr>
              <a:t>GitHub</a:t>
            </a:r>
            <a:r>
              <a:rPr sz="22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2200" u="heavy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7"/>
              </a:rPr>
              <a:t>URL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9025" y="1557923"/>
            <a:ext cx="3731895" cy="4739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 marR="342265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9390" algn="l"/>
              </a:tabLst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left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screenshot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 	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preview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Dashboard 	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Plotly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 Dash.</a:t>
            </a:r>
            <a:endParaRPr sz="2200">
              <a:latin typeface="Arial"/>
              <a:cs typeface="Arial"/>
            </a:endParaRPr>
          </a:p>
          <a:p>
            <a:pPr marL="198120" marR="5080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9390" algn="l"/>
              </a:tabLst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EDA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with 	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visualization,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EDA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SQL, 	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Map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Folium, 	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Dashboard 	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will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be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shown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next 	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slides.</a:t>
            </a:r>
            <a:endParaRPr sz="2200">
              <a:latin typeface="Arial"/>
              <a:cs typeface="Arial"/>
            </a:endParaRPr>
          </a:p>
          <a:p>
            <a:pPr marL="198120" marR="94615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9390" algn="l"/>
              </a:tabLst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Comparing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accuracy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of 	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four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methods,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return 	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same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accuracy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 about 	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83%</a:t>
            </a:r>
            <a:r>
              <a:rPr sz="22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test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 data.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1B7DDB"/>
                </a:solidFill>
                <a:latin typeface="Arial"/>
                <a:cs typeface="Arial"/>
              </a:rPr>
              <a:t>17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Results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999" y="1543702"/>
            <a:ext cx="6274599" cy="50865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16213" y="1448440"/>
            <a:ext cx="4641850" cy="3763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950" marR="24765" indent="-1778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34950" algn="l"/>
              </a:tabLst>
            </a:pP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Class</a:t>
            </a:r>
            <a:r>
              <a:rPr sz="2000" spc="-45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0</a:t>
            </a:r>
            <a:r>
              <a:rPr sz="2000" spc="-540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000" dirty="0">
                <a:solidFill>
                  <a:srgbClr val="0B5394"/>
                </a:solidFill>
                <a:latin typeface="Arial"/>
                <a:cs typeface="Arial"/>
              </a:rPr>
              <a:t>blue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)</a:t>
            </a:r>
            <a:r>
              <a:rPr sz="20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represents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unsuccessful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launch,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Class</a:t>
            </a:r>
            <a:r>
              <a:rPr sz="2000" spc="-50" dirty="0">
                <a:solidFill>
                  <a:srgbClr val="292929"/>
                </a:solidFill>
                <a:latin typeface="Consolas"/>
                <a:cs typeface="Consolas"/>
              </a:rPr>
              <a:t> 1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000" dirty="0">
                <a:solidFill>
                  <a:srgbClr val="FF9900"/>
                </a:solidFill>
                <a:latin typeface="Arial"/>
                <a:cs typeface="Arial"/>
              </a:rPr>
              <a:t>orange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)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represents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launch.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1750">
              <a:latin typeface="Arial"/>
              <a:cs typeface="Arial"/>
            </a:endParaRPr>
          </a:p>
          <a:p>
            <a:pPr marL="233679" marR="5080" indent="-221615">
              <a:lnSpc>
                <a:spcPct val="103600"/>
              </a:lnSpc>
              <a:buClr>
                <a:srgbClr val="292929"/>
              </a:buClr>
              <a:buSzPct val="136363"/>
              <a:buChar char="•"/>
              <a:tabLst>
                <a:tab pos="234950" algn="l"/>
              </a:tabLst>
            </a:pPr>
            <a:r>
              <a:rPr sz="2200" dirty="0">
                <a:latin typeface="Arial"/>
                <a:cs typeface="Arial"/>
              </a:rPr>
              <a:t>This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figure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shows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that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the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success 	</a:t>
            </a:r>
            <a:r>
              <a:rPr sz="2200" b="1" dirty="0">
                <a:latin typeface="Arial"/>
                <a:cs typeface="Arial"/>
              </a:rPr>
              <a:t>rate</a:t>
            </a:r>
            <a:r>
              <a:rPr sz="2200" b="1" spc="-3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increased</a:t>
            </a:r>
            <a:r>
              <a:rPr sz="2200" b="1" spc="-2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as</a:t>
            </a:r>
            <a:r>
              <a:rPr sz="2200" b="1" spc="-2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the</a:t>
            </a:r>
            <a:r>
              <a:rPr sz="2200" b="1" spc="-2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number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spc="-25" dirty="0">
                <a:latin typeface="Arial"/>
                <a:cs typeface="Arial"/>
              </a:rPr>
              <a:t>of 	</a:t>
            </a:r>
            <a:r>
              <a:rPr sz="2200" b="1" dirty="0">
                <a:latin typeface="Arial"/>
                <a:cs typeface="Arial"/>
              </a:rPr>
              <a:t>flights</a:t>
            </a:r>
            <a:r>
              <a:rPr sz="2200" b="1" spc="-35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increased</a:t>
            </a:r>
            <a:r>
              <a:rPr sz="2200" spc="-10" dirty="0"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  <a:p>
            <a:pPr marL="233679" marR="145415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234950" algn="l"/>
              </a:tabLst>
            </a:pPr>
            <a:r>
              <a:rPr sz="2200" dirty="0">
                <a:latin typeface="Arial"/>
                <a:cs typeface="Arial"/>
              </a:rPr>
              <a:t>As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success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rate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has</a:t>
            </a:r>
            <a:r>
              <a:rPr sz="2200" spc="-10" dirty="0">
                <a:latin typeface="Arial"/>
                <a:cs typeface="Arial"/>
              </a:rPr>
              <a:t> increased 	</a:t>
            </a:r>
            <a:r>
              <a:rPr sz="2200" dirty="0">
                <a:latin typeface="Arial"/>
                <a:cs typeface="Arial"/>
              </a:rPr>
              <a:t>considerably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since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i="1" dirty="0">
                <a:latin typeface="Arial"/>
                <a:cs typeface="Arial"/>
              </a:rPr>
              <a:t>20th</a:t>
            </a:r>
            <a:r>
              <a:rPr sz="2200" i="1" spc="-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flight, 	</a:t>
            </a:r>
            <a:r>
              <a:rPr sz="2200" dirty="0">
                <a:latin typeface="Arial"/>
                <a:cs typeface="Arial"/>
              </a:rPr>
              <a:t>this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point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seems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to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be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big 	</a:t>
            </a:r>
            <a:r>
              <a:rPr sz="2200" spc="-10" dirty="0">
                <a:latin typeface="Arial"/>
                <a:cs typeface="Arial"/>
              </a:rPr>
              <a:t>breakthrough.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Flight</a:t>
            </a:r>
            <a:r>
              <a:rPr spc="-35" dirty="0"/>
              <a:t> </a:t>
            </a:r>
            <a:r>
              <a:rPr dirty="0"/>
              <a:t>Number</a:t>
            </a:r>
            <a:r>
              <a:rPr spc="-20" dirty="0"/>
              <a:t> </a:t>
            </a:r>
            <a:r>
              <a:rPr dirty="0"/>
              <a:t>vs.</a:t>
            </a:r>
            <a:r>
              <a:rPr spc="-25" dirty="0"/>
              <a:t> </a:t>
            </a:r>
            <a:r>
              <a:rPr dirty="0"/>
              <a:t>Launch</a:t>
            </a:r>
            <a:r>
              <a:rPr spc="-20" dirty="0"/>
              <a:t> 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845" y="1433200"/>
            <a:ext cx="5286150" cy="46973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3622" y="1949663"/>
            <a:ext cx="2696210" cy="310388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500"/>
              </a:spcBef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Executive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endParaRPr sz="2200">
              <a:latin typeface="Arial"/>
              <a:cs typeface="Arial"/>
            </a:endParaRPr>
          </a:p>
          <a:p>
            <a:pPr marL="198755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8755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Introduction</a:t>
            </a:r>
            <a:endParaRPr sz="2200">
              <a:latin typeface="Arial"/>
              <a:cs typeface="Arial"/>
            </a:endParaRPr>
          </a:p>
          <a:p>
            <a:pPr marL="198755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8755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Methodology</a:t>
            </a:r>
            <a:endParaRPr sz="2200">
              <a:latin typeface="Arial"/>
              <a:cs typeface="Arial"/>
            </a:endParaRPr>
          </a:p>
          <a:p>
            <a:pPr marL="198755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8755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200">
              <a:latin typeface="Arial"/>
              <a:cs typeface="Arial"/>
            </a:endParaRPr>
          </a:p>
          <a:p>
            <a:pPr marL="198755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8755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Conclusion</a:t>
            </a:r>
            <a:endParaRPr sz="2200">
              <a:latin typeface="Arial"/>
              <a:cs typeface="Arial"/>
            </a:endParaRPr>
          </a:p>
          <a:p>
            <a:pPr marL="198755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8755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Appendix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Payload</a:t>
            </a:r>
            <a:r>
              <a:rPr spc="-30" dirty="0"/>
              <a:t> </a:t>
            </a:r>
            <a:r>
              <a:rPr dirty="0"/>
              <a:t>vs.</a:t>
            </a:r>
            <a:r>
              <a:rPr spc="-30" dirty="0"/>
              <a:t> </a:t>
            </a:r>
            <a:r>
              <a:rPr dirty="0"/>
              <a:t>Launch</a:t>
            </a:r>
            <a:r>
              <a:rPr spc="-25" dirty="0"/>
              <a:t> </a:t>
            </a:r>
            <a:r>
              <a:rPr spc="-20" dirty="0"/>
              <a:t>Site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00" y="1391800"/>
            <a:ext cx="5392899" cy="47387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551800" y="1448440"/>
            <a:ext cx="4585970" cy="3799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778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99390" algn="l"/>
              </a:tabLst>
            </a:pP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Class</a:t>
            </a:r>
            <a:r>
              <a:rPr sz="2000" spc="-45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0</a:t>
            </a:r>
            <a:r>
              <a:rPr sz="2000" spc="-540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000" dirty="0">
                <a:solidFill>
                  <a:srgbClr val="0B5394"/>
                </a:solidFill>
                <a:latin typeface="Arial"/>
                <a:cs typeface="Arial"/>
              </a:rPr>
              <a:t>blue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)</a:t>
            </a:r>
            <a:r>
              <a:rPr sz="20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represents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unsuccessful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launch,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Class</a:t>
            </a:r>
            <a:r>
              <a:rPr sz="2000" spc="-50" dirty="0">
                <a:solidFill>
                  <a:srgbClr val="292929"/>
                </a:solidFill>
                <a:latin typeface="Consolas"/>
                <a:cs typeface="Consolas"/>
              </a:rPr>
              <a:t> 1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000" dirty="0">
                <a:solidFill>
                  <a:srgbClr val="FF9900"/>
                </a:solidFill>
                <a:latin typeface="Arial"/>
                <a:cs typeface="Arial"/>
              </a:rPr>
              <a:t>orange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)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represents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launch.</a:t>
            </a:r>
            <a:endParaRPr sz="2000">
              <a:latin typeface="Arial"/>
              <a:cs typeface="Arial"/>
            </a:endParaRPr>
          </a:p>
          <a:p>
            <a:pPr marL="198120" marR="68580" indent="-186055">
              <a:lnSpc>
                <a:spcPct val="100000"/>
              </a:lnSpc>
              <a:spcBef>
                <a:spcPts val="1390"/>
              </a:spcBef>
              <a:buChar char="•"/>
              <a:tabLst>
                <a:tab pos="199390" algn="l"/>
              </a:tabLst>
            </a:pPr>
            <a:r>
              <a:rPr sz="2200" dirty="0">
                <a:latin typeface="Arial"/>
                <a:cs typeface="Arial"/>
              </a:rPr>
              <a:t>At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first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glance,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larger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pay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load 	</a:t>
            </a:r>
            <a:r>
              <a:rPr sz="2200" dirty="0">
                <a:latin typeface="Arial"/>
                <a:cs typeface="Arial"/>
              </a:rPr>
              <a:t>mass,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higher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rocket's 	</a:t>
            </a:r>
            <a:r>
              <a:rPr sz="2200" dirty="0">
                <a:latin typeface="Arial"/>
                <a:cs typeface="Arial"/>
              </a:rPr>
              <a:t>success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rate,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but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it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seems</a:t>
            </a:r>
            <a:r>
              <a:rPr sz="2200" spc="-10" dirty="0">
                <a:latin typeface="Arial"/>
                <a:cs typeface="Arial"/>
              </a:rPr>
              <a:t> difficult 	</a:t>
            </a:r>
            <a:r>
              <a:rPr sz="2200" dirty="0">
                <a:latin typeface="Arial"/>
                <a:cs typeface="Arial"/>
              </a:rPr>
              <a:t>to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make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decisions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based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on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this 	</a:t>
            </a:r>
            <a:r>
              <a:rPr sz="2200" dirty="0">
                <a:latin typeface="Arial"/>
                <a:cs typeface="Arial"/>
              </a:rPr>
              <a:t>figure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because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no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clear</a:t>
            </a:r>
            <a:r>
              <a:rPr sz="2200" b="1" spc="-25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pattern 	</a:t>
            </a:r>
            <a:r>
              <a:rPr sz="2200" b="1" dirty="0">
                <a:latin typeface="Arial"/>
                <a:cs typeface="Arial"/>
              </a:rPr>
              <a:t>can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be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found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between 	</a:t>
            </a:r>
            <a:r>
              <a:rPr sz="2200" b="1" dirty="0">
                <a:latin typeface="Arial"/>
                <a:cs typeface="Arial"/>
              </a:rPr>
              <a:t>successful</a:t>
            </a:r>
            <a:r>
              <a:rPr sz="2200" b="1" spc="-3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launch</a:t>
            </a:r>
            <a:r>
              <a:rPr sz="2200" b="1" spc="-2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and</a:t>
            </a:r>
            <a:r>
              <a:rPr sz="2200" b="1" spc="-3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Pay</a:t>
            </a:r>
            <a:r>
              <a:rPr sz="2200" b="1" spc="-25" dirty="0">
                <a:latin typeface="Arial"/>
                <a:cs typeface="Arial"/>
              </a:rPr>
              <a:t> </a:t>
            </a:r>
            <a:r>
              <a:rPr sz="2200" b="1" spc="-20" dirty="0">
                <a:latin typeface="Arial"/>
                <a:cs typeface="Arial"/>
              </a:rPr>
              <a:t>Load 	</a:t>
            </a:r>
            <a:r>
              <a:rPr sz="2200" b="1" spc="-10" dirty="0">
                <a:latin typeface="Arial"/>
                <a:cs typeface="Arial"/>
              </a:rPr>
              <a:t>Mass</a:t>
            </a:r>
            <a:r>
              <a:rPr sz="2200" spc="-10" dirty="0"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59397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Success</a:t>
            </a:r>
            <a:r>
              <a:rPr spc="-20" dirty="0"/>
              <a:t> </a:t>
            </a:r>
            <a:r>
              <a:rPr dirty="0"/>
              <a:t>Rate</a:t>
            </a:r>
            <a:r>
              <a:rPr spc="-15" dirty="0"/>
              <a:t> </a:t>
            </a:r>
            <a:r>
              <a:rPr dirty="0"/>
              <a:t>vs.</a:t>
            </a:r>
            <a:r>
              <a:rPr spc="-20" dirty="0"/>
              <a:t> </a:t>
            </a:r>
            <a:r>
              <a:rPr dirty="0"/>
              <a:t>Orbit</a:t>
            </a:r>
            <a:r>
              <a:rPr spc="-85" dirty="0"/>
              <a:t> </a:t>
            </a:r>
            <a:r>
              <a:rPr spc="-40" dirty="0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51800" y="1447424"/>
            <a:ext cx="4651375" cy="288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 marR="220979" indent="-18605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199390" algn="l"/>
              </a:tabLst>
            </a:pPr>
            <a:r>
              <a:rPr sz="2200" dirty="0">
                <a:latin typeface="Arial"/>
                <a:cs typeface="Arial"/>
              </a:rPr>
              <a:t>Orbit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types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SSO</a:t>
            </a:r>
            <a:r>
              <a:rPr sz="2200" dirty="0">
                <a:latin typeface="Arial"/>
                <a:cs typeface="Arial"/>
              </a:rPr>
              <a:t>,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HEO</a:t>
            </a:r>
            <a:r>
              <a:rPr sz="2200" dirty="0">
                <a:latin typeface="Arial"/>
                <a:cs typeface="Arial"/>
              </a:rPr>
              <a:t>,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GEO</a:t>
            </a:r>
            <a:r>
              <a:rPr sz="2200" dirty="0">
                <a:latin typeface="Arial"/>
                <a:cs typeface="Arial"/>
              </a:rPr>
              <a:t>,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and 	</a:t>
            </a:r>
            <a:r>
              <a:rPr sz="2200" b="1" spc="-10" dirty="0">
                <a:latin typeface="Arial"/>
                <a:cs typeface="Arial"/>
              </a:rPr>
              <a:t>ES-</a:t>
            </a:r>
            <a:r>
              <a:rPr sz="2200" b="1" dirty="0">
                <a:latin typeface="Arial"/>
                <a:cs typeface="Arial"/>
              </a:rPr>
              <a:t>L1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have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the</a:t>
            </a:r>
            <a:r>
              <a:rPr sz="2200" b="1" spc="-1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highest</a:t>
            </a:r>
            <a:r>
              <a:rPr sz="2200" b="1" spc="-5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success 	</a:t>
            </a:r>
            <a:r>
              <a:rPr sz="2200" b="1" dirty="0">
                <a:latin typeface="Arial"/>
                <a:cs typeface="Arial"/>
              </a:rPr>
              <a:t>rates</a:t>
            </a:r>
            <a:r>
              <a:rPr sz="2200" b="1" spc="-2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(</a:t>
            </a:r>
            <a:r>
              <a:rPr sz="2200" i="1" spc="-10" dirty="0">
                <a:latin typeface="Arial"/>
                <a:cs typeface="Arial"/>
              </a:rPr>
              <a:t>100%</a:t>
            </a:r>
            <a:r>
              <a:rPr sz="2200" spc="-10" dirty="0">
                <a:latin typeface="Arial"/>
                <a:cs typeface="Arial"/>
              </a:rPr>
              <a:t>).</a:t>
            </a:r>
            <a:endParaRPr sz="2200">
              <a:latin typeface="Arial"/>
              <a:cs typeface="Arial"/>
            </a:endParaRPr>
          </a:p>
          <a:p>
            <a:pPr marL="198120" marR="5080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9390" algn="l"/>
              </a:tabLst>
            </a:pPr>
            <a:r>
              <a:rPr sz="2200" dirty="0">
                <a:latin typeface="Arial"/>
                <a:cs typeface="Arial"/>
              </a:rPr>
              <a:t>On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other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hand,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success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rate 	</a:t>
            </a:r>
            <a:r>
              <a:rPr sz="2200" dirty="0">
                <a:latin typeface="Arial"/>
                <a:cs typeface="Arial"/>
              </a:rPr>
              <a:t>of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orbit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type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GTO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is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only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i="1" dirty="0">
                <a:latin typeface="Arial"/>
                <a:cs typeface="Arial"/>
              </a:rPr>
              <a:t>50%</a:t>
            </a:r>
            <a:r>
              <a:rPr sz="2200" dirty="0">
                <a:latin typeface="Arial"/>
                <a:cs typeface="Arial"/>
              </a:rPr>
              <a:t>,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and</a:t>
            </a:r>
            <a:r>
              <a:rPr sz="2200" spc="550" dirty="0">
                <a:latin typeface="Arial"/>
                <a:cs typeface="Arial"/>
              </a:rPr>
              <a:t> 	</a:t>
            </a:r>
            <a:r>
              <a:rPr sz="2200" dirty="0">
                <a:latin typeface="Arial"/>
                <a:cs typeface="Arial"/>
              </a:rPr>
              <a:t>it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is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 </a:t>
            </a:r>
            <a:r>
              <a:rPr sz="2200" b="1" dirty="0">
                <a:latin typeface="Arial"/>
                <a:cs typeface="Arial"/>
              </a:rPr>
              <a:t>lowest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except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for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type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SO, 	</a:t>
            </a:r>
            <a:r>
              <a:rPr sz="2200" dirty="0">
                <a:latin typeface="Arial"/>
                <a:cs typeface="Arial"/>
              </a:rPr>
              <a:t>which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recorded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failure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in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single 	attempt.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00" y="1433201"/>
            <a:ext cx="5666874" cy="37732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598995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Flight</a:t>
            </a:r>
            <a:r>
              <a:rPr spc="-25" dirty="0"/>
              <a:t> </a:t>
            </a:r>
            <a:r>
              <a:rPr dirty="0"/>
              <a:t>Number</a:t>
            </a:r>
            <a:r>
              <a:rPr spc="-20" dirty="0"/>
              <a:t> </a:t>
            </a:r>
            <a:r>
              <a:rPr dirty="0"/>
              <a:t>vs.</a:t>
            </a:r>
            <a:r>
              <a:rPr spc="-25" dirty="0"/>
              <a:t> </a:t>
            </a:r>
            <a:r>
              <a:rPr dirty="0"/>
              <a:t>Orbit</a:t>
            </a:r>
            <a:r>
              <a:rPr spc="-85" dirty="0"/>
              <a:t> </a:t>
            </a:r>
            <a:r>
              <a:rPr spc="-40" dirty="0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51800" y="1399672"/>
            <a:ext cx="4634865" cy="457073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99390" marR="53340" indent="-177800">
              <a:lnSpc>
                <a:spcPct val="80000"/>
              </a:lnSpc>
              <a:spcBef>
                <a:spcPts val="580"/>
              </a:spcBef>
              <a:buFont typeface="Arial"/>
              <a:buChar char="•"/>
              <a:tabLst>
                <a:tab pos="199390" algn="l"/>
              </a:tabLst>
            </a:pP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Class</a:t>
            </a:r>
            <a:r>
              <a:rPr sz="2000" spc="-45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0</a:t>
            </a:r>
            <a:r>
              <a:rPr sz="2000" spc="-540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000" dirty="0">
                <a:solidFill>
                  <a:srgbClr val="0B5394"/>
                </a:solidFill>
                <a:latin typeface="Arial"/>
                <a:cs typeface="Arial"/>
              </a:rPr>
              <a:t>blue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)</a:t>
            </a:r>
            <a:r>
              <a:rPr sz="20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represents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unsuccessful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launch,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Class</a:t>
            </a:r>
            <a:r>
              <a:rPr sz="2000" spc="-50" dirty="0">
                <a:solidFill>
                  <a:srgbClr val="292929"/>
                </a:solidFill>
                <a:latin typeface="Consolas"/>
                <a:cs typeface="Consolas"/>
              </a:rPr>
              <a:t> 1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000" dirty="0">
                <a:solidFill>
                  <a:srgbClr val="FF9900"/>
                </a:solidFill>
                <a:latin typeface="Arial"/>
                <a:cs typeface="Arial"/>
              </a:rPr>
              <a:t>orange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)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represents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launch.</a:t>
            </a:r>
            <a:endParaRPr sz="2000">
              <a:latin typeface="Arial"/>
              <a:cs typeface="Arial"/>
            </a:endParaRPr>
          </a:p>
          <a:p>
            <a:pPr marL="198120" marR="113664" indent="-186055">
              <a:lnSpc>
                <a:spcPct val="80000"/>
              </a:lnSpc>
              <a:spcBef>
                <a:spcPts val="1400"/>
              </a:spcBef>
              <a:buChar char="•"/>
              <a:tabLst>
                <a:tab pos="199390" algn="l"/>
              </a:tabLst>
            </a:pPr>
            <a:r>
              <a:rPr sz="2200" dirty="0">
                <a:latin typeface="Arial"/>
                <a:cs typeface="Arial"/>
              </a:rPr>
              <a:t>In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most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cases,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launch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outcome 	</a:t>
            </a:r>
            <a:r>
              <a:rPr sz="2200" dirty="0">
                <a:latin typeface="Arial"/>
                <a:cs typeface="Arial"/>
              </a:rPr>
              <a:t>seems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to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be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correlated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with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the 	</a:t>
            </a:r>
            <a:r>
              <a:rPr sz="2200" dirty="0">
                <a:latin typeface="Arial"/>
                <a:cs typeface="Arial"/>
              </a:rPr>
              <a:t>flight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number.</a:t>
            </a:r>
            <a:endParaRPr sz="2200">
              <a:latin typeface="Arial"/>
              <a:cs typeface="Arial"/>
            </a:endParaRPr>
          </a:p>
          <a:p>
            <a:pPr marL="198120" marR="266065" indent="-186055">
              <a:lnSpc>
                <a:spcPct val="80000"/>
              </a:lnSpc>
              <a:spcBef>
                <a:spcPts val="1400"/>
              </a:spcBef>
              <a:buChar char="•"/>
              <a:tabLst>
                <a:tab pos="199390" algn="l"/>
              </a:tabLst>
            </a:pPr>
            <a:r>
              <a:rPr sz="2200" dirty="0">
                <a:latin typeface="Arial"/>
                <a:cs typeface="Arial"/>
              </a:rPr>
              <a:t>On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other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hand,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in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GTO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orbit, 	</a:t>
            </a:r>
            <a:r>
              <a:rPr sz="2200" dirty="0">
                <a:latin typeface="Arial"/>
                <a:cs typeface="Arial"/>
              </a:rPr>
              <a:t>there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seems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to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be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no</a:t>
            </a:r>
            <a:r>
              <a:rPr sz="2200" b="1" spc="-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relationship 	</a:t>
            </a:r>
            <a:r>
              <a:rPr sz="2200" dirty="0">
                <a:latin typeface="Arial"/>
                <a:cs typeface="Arial"/>
              </a:rPr>
              <a:t>between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flight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numbers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and 	</a:t>
            </a:r>
            <a:r>
              <a:rPr sz="2200" dirty="0">
                <a:latin typeface="Arial"/>
                <a:cs typeface="Arial"/>
              </a:rPr>
              <a:t>success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rate.</a:t>
            </a:r>
            <a:endParaRPr sz="2200">
              <a:latin typeface="Arial"/>
              <a:cs typeface="Arial"/>
            </a:endParaRPr>
          </a:p>
          <a:p>
            <a:pPr marL="198120" marR="5080" indent="-186055">
              <a:lnSpc>
                <a:spcPct val="80000"/>
              </a:lnSpc>
              <a:spcBef>
                <a:spcPts val="1400"/>
              </a:spcBef>
              <a:buChar char="•"/>
              <a:tabLst>
                <a:tab pos="199390" algn="l"/>
              </a:tabLst>
            </a:pPr>
            <a:r>
              <a:rPr sz="2200" dirty="0">
                <a:latin typeface="Arial"/>
                <a:cs typeface="Arial"/>
              </a:rPr>
              <a:t>SpaceX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starts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with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LEO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with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0" dirty="0">
                <a:latin typeface="Arial"/>
                <a:cs typeface="Arial"/>
              </a:rPr>
              <a:t>a 	</a:t>
            </a:r>
            <a:r>
              <a:rPr sz="2200" dirty="0">
                <a:latin typeface="Arial"/>
                <a:cs typeface="Arial"/>
              </a:rPr>
              <a:t>moderate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success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rate,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and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it 	</a:t>
            </a:r>
            <a:r>
              <a:rPr sz="2200" dirty="0">
                <a:latin typeface="Arial"/>
                <a:cs typeface="Arial"/>
              </a:rPr>
              <a:t>seems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that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VLEO,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which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has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high 	</a:t>
            </a:r>
            <a:r>
              <a:rPr sz="2200" dirty="0">
                <a:latin typeface="Arial"/>
                <a:cs typeface="Arial"/>
              </a:rPr>
              <a:t>success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rate,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is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used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most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in 	</a:t>
            </a:r>
            <a:r>
              <a:rPr sz="2200" dirty="0">
                <a:latin typeface="Arial"/>
                <a:cs typeface="Arial"/>
              </a:rPr>
              <a:t>recent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launches.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00" y="1433200"/>
            <a:ext cx="5381367" cy="46973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7390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Payload</a:t>
            </a:r>
            <a:r>
              <a:rPr spc="-40" dirty="0"/>
              <a:t> </a:t>
            </a:r>
            <a:r>
              <a:rPr dirty="0"/>
              <a:t>vs.</a:t>
            </a:r>
            <a:r>
              <a:rPr spc="-30" dirty="0"/>
              <a:t> </a:t>
            </a:r>
            <a:r>
              <a:rPr dirty="0"/>
              <a:t>Orbit</a:t>
            </a:r>
            <a:r>
              <a:rPr spc="-90" dirty="0"/>
              <a:t> </a:t>
            </a:r>
            <a:r>
              <a:rPr spc="-35" dirty="0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51800" y="1448440"/>
            <a:ext cx="4636770" cy="3977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5244" indent="-1778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99390" algn="l"/>
              </a:tabLst>
            </a:pP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Class</a:t>
            </a:r>
            <a:r>
              <a:rPr sz="2000" spc="-45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0</a:t>
            </a:r>
            <a:r>
              <a:rPr sz="2000" spc="-540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000" dirty="0">
                <a:solidFill>
                  <a:srgbClr val="0B5394"/>
                </a:solidFill>
                <a:latin typeface="Arial"/>
                <a:cs typeface="Arial"/>
              </a:rPr>
              <a:t>blue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)</a:t>
            </a:r>
            <a:r>
              <a:rPr sz="20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represents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unsuccessful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launch,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Class</a:t>
            </a:r>
            <a:r>
              <a:rPr sz="2000" spc="-50" dirty="0">
                <a:solidFill>
                  <a:srgbClr val="292929"/>
                </a:solidFill>
                <a:latin typeface="Consolas"/>
                <a:cs typeface="Consolas"/>
              </a:rPr>
              <a:t> 1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000" dirty="0">
                <a:solidFill>
                  <a:srgbClr val="FF9900"/>
                </a:solidFill>
                <a:latin typeface="Arial"/>
                <a:cs typeface="Arial"/>
              </a:rPr>
              <a:t>orange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)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represents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launch.</a:t>
            </a:r>
            <a:endParaRPr sz="2000">
              <a:latin typeface="Arial"/>
              <a:cs typeface="Arial"/>
            </a:endParaRPr>
          </a:p>
          <a:p>
            <a:pPr marL="198120" marR="5080" indent="-186055">
              <a:lnSpc>
                <a:spcPct val="100000"/>
              </a:lnSpc>
              <a:spcBef>
                <a:spcPts val="1390"/>
              </a:spcBef>
              <a:buChar char="•"/>
              <a:tabLst>
                <a:tab pos="199390" algn="l"/>
              </a:tabLst>
            </a:pPr>
            <a:r>
              <a:rPr sz="2200" dirty="0">
                <a:latin typeface="Arial"/>
                <a:cs typeface="Arial"/>
              </a:rPr>
              <a:t>With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heavy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payloads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10" dirty="0">
                <a:latin typeface="Arial"/>
                <a:cs typeface="Arial"/>
              </a:rPr>
              <a:t> successful 	</a:t>
            </a:r>
            <a:r>
              <a:rPr sz="2200" dirty="0">
                <a:latin typeface="Arial"/>
                <a:cs typeface="Arial"/>
              </a:rPr>
              <a:t>landing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or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positive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landing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rate</a:t>
            </a:r>
            <a:r>
              <a:rPr sz="2200" spc="-25" dirty="0">
                <a:latin typeface="Arial"/>
                <a:cs typeface="Arial"/>
              </a:rPr>
              <a:t> are 	</a:t>
            </a:r>
            <a:r>
              <a:rPr sz="2200" dirty="0">
                <a:latin typeface="Arial"/>
                <a:cs typeface="Arial"/>
              </a:rPr>
              <a:t>more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for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LEO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and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ISS.</a:t>
            </a:r>
            <a:endParaRPr sz="2200">
              <a:latin typeface="Arial"/>
              <a:cs typeface="Arial"/>
            </a:endParaRPr>
          </a:p>
          <a:p>
            <a:pPr marL="198120" marR="174625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9390" algn="l"/>
              </a:tabLst>
            </a:pPr>
            <a:r>
              <a:rPr sz="2200" dirty="0">
                <a:latin typeface="Arial"/>
                <a:cs typeface="Arial"/>
              </a:rPr>
              <a:t>However,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in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case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of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GTO,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it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is 	</a:t>
            </a:r>
            <a:r>
              <a:rPr sz="2200" dirty="0">
                <a:latin typeface="Arial"/>
                <a:cs typeface="Arial"/>
              </a:rPr>
              <a:t>hard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to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distinguish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between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the 	</a:t>
            </a:r>
            <a:r>
              <a:rPr sz="2200" dirty="0">
                <a:latin typeface="Arial"/>
                <a:cs typeface="Arial"/>
              </a:rPr>
              <a:t>positive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landing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rate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and</a:t>
            </a:r>
            <a:r>
              <a:rPr sz="2200" spc="-25" dirty="0">
                <a:latin typeface="Arial"/>
                <a:cs typeface="Arial"/>
              </a:rPr>
              <a:t> the 	</a:t>
            </a:r>
            <a:r>
              <a:rPr sz="2200" dirty="0">
                <a:latin typeface="Arial"/>
                <a:cs typeface="Arial"/>
              </a:rPr>
              <a:t>negative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landing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because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they</a:t>
            </a:r>
            <a:r>
              <a:rPr sz="2200" spc="-25" dirty="0">
                <a:latin typeface="Arial"/>
                <a:cs typeface="Arial"/>
              </a:rPr>
              <a:t> are 	</a:t>
            </a:r>
            <a:r>
              <a:rPr sz="2200" dirty="0">
                <a:latin typeface="Arial"/>
                <a:cs typeface="Arial"/>
              </a:rPr>
              <a:t>all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gathered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together.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00" y="1433200"/>
            <a:ext cx="5326000" cy="46408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Launch</a:t>
            </a:r>
            <a:r>
              <a:rPr spc="-75" dirty="0"/>
              <a:t> </a:t>
            </a:r>
            <a:r>
              <a:rPr dirty="0"/>
              <a:t>Success</a:t>
            </a:r>
            <a:r>
              <a:rPr spc="-120" dirty="0"/>
              <a:t> </a:t>
            </a:r>
            <a:r>
              <a:rPr spc="-35" dirty="0"/>
              <a:t>Yearly</a:t>
            </a:r>
            <a:r>
              <a:rPr spc="-120" dirty="0"/>
              <a:t> </a:t>
            </a:r>
            <a:r>
              <a:rPr spc="-20" dirty="0"/>
              <a:t>Trend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51800" y="1447424"/>
            <a:ext cx="4635500" cy="205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 marR="314960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9390" algn="l"/>
              </a:tabLst>
            </a:pPr>
            <a:r>
              <a:rPr sz="2200" dirty="0">
                <a:latin typeface="Arial"/>
                <a:cs typeface="Arial"/>
              </a:rPr>
              <a:t>Since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2013,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success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rate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has 	</a:t>
            </a:r>
            <a:r>
              <a:rPr sz="2200" dirty="0">
                <a:latin typeface="Arial"/>
                <a:cs typeface="Arial"/>
              </a:rPr>
              <a:t>continued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to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increase</a:t>
            </a:r>
            <a:r>
              <a:rPr sz="2200" b="1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until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2017.</a:t>
            </a:r>
            <a:endParaRPr sz="2200">
              <a:latin typeface="Arial"/>
              <a:cs typeface="Arial"/>
            </a:endParaRPr>
          </a:p>
          <a:p>
            <a:pPr marL="198755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8755" algn="l"/>
              </a:tabLst>
            </a:pPr>
            <a:r>
              <a:rPr sz="2200" dirty="0">
                <a:latin typeface="Arial"/>
                <a:cs typeface="Arial"/>
              </a:rPr>
              <a:t>The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rate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decreased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slightly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in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2018.</a:t>
            </a:r>
            <a:endParaRPr sz="2200">
              <a:latin typeface="Arial"/>
              <a:cs typeface="Arial"/>
            </a:endParaRPr>
          </a:p>
          <a:p>
            <a:pPr marL="198120" marR="335915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9390" algn="l"/>
              </a:tabLst>
            </a:pPr>
            <a:r>
              <a:rPr sz="2200" spc="-10" dirty="0">
                <a:latin typeface="Arial"/>
                <a:cs typeface="Arial"/>
              </a:rPr>
              <a:t>Recently,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it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has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shown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success 	</a:t>
            </a:r>
            <a:r>
              <a:rPr sz="2200" dirty="0">
                <a:latin typeface="Arial"/>
                <a:cs typeface="Arial"/>
              </a:rPr>
              <a:t>rate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of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about </a:t>
            </a:r>
            <a:r>
              <a:rPr sz="2200" i="1" spc="-20" dirty="0">
                <a:latin typeface="Arial"/>
                <a:cs typeface="Arial"/>
              </a:rPr>
              <a:t>80%</a:t>
            </a:r>
            <a:r>
              <a:rPr sz="2200" spc="-20" dirty="0"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00" y="1433200"/>
            <a:ext cx="5666875" cy="38735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8275" y="2859397"/>
            <a:ext cx="8724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Section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100" y="3237975"/>
            <a:ext cx="5547900" cy="8685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8275" y="3330304"/>
            <a:ext cx="300037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EDA</a:t>
            </a:r>
            <a:r>
              <a:rPr spc="-229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with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spc="-25" dirty="0">
                <a:solidFill>
                  <a:srgbClr val="FFFFFF"/>
                </a:solidFill>
              </a:rPr>
              <a:t>SQL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1453674"/>
            <a:ext cx="9734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8755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Query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All</a:t>
            </a:r>
            <a:r>
              <a:rPr spc="-35" dirty="0"/>
              <a:t> </a:t>
            </a:r>
            <a:r>
              <a:rPr dirty="0"/>
              <a:t>Launch</a:t>
            </a:r>
            <a:r>
              <a:rPr spc="-20" dirty="0"/>
              <a:t> </a:t>
            </a:r>
            <a:r>
              <a:rPr dirty="0"/>
              <a:t>Site</a:t>
            </a:r>
            <a:r>
              <a:rPr spc="-20" dirty="0"/>
              <a:t> </a:t>
            </a:r>
            <a:r>
              <a:rPr spc="-10" dirty="0"/>
              <a:t>Names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90724" y="1917050"/>
            <a:ext cx="4009390" cy="809625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vert="horz" wrap="square" lIns="0" tIns="89535" rIns="0" bIns="0" rtlCol="0">
            <a:spAutoFit/>
          </a:bodyPr>
          <a:lstStyle/>
          <a:p>
            <a:pPr marL="85725" marR="150495">
              <a:lnSpc>
                <a:spcPct val="100000"/>
              </a:lnSpc>
              <a:spcBef>
                <a:spcPts val="705"/>
              </a:spcBef>
            </a:pPr>
            <a:r>
              <a:rPr sz="2000" dirty="0">
                <a:latin typeface="Consolas"/>
                <a:cs typeface="Consolas"/>
              </a:rPr>
              <a:t>SELECT</a:t>
            </a:r>
            <a:r>
              <a:rPr sz="2000" spc="-3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DISTINCT</a:t>
            </a:r>
            <a:r>
              <a:rPr sz="2000" spc="-35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LAUNCH_SITE </a:t>
            </a:r>
            <a:r>
              <a:rPr sz="2000" dirty="0">
                <a:latin typeface="Consolas"/>
                <a:cs typeface="Consolas"/>
              </a:rPr>
              <a:t>FROM</a:t>
            </a:r>
            <a:r>
              <a:rPr sz="2000" spc="-20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SPACEXTBL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25" y="2965624"/>
            <a:ext cx="10026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8755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Result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7525" y="3431500"/>
            <a:ext cx="1795200" cy="242209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551800" y="1447424"/>
            <a:ext cx="4526915" cy="288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 marR="26670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9390" algn="l"/>
              </a:tabLst>
            </a:pPr>
            <a:r>
              <a:rPr sz="2200" dirty="0">
                <a:latin typeface="Arial"/>
                <a:cs typeface="Arial"/>
              </a:rPr>
              <a:t>When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SQL</a:t>
            </a:r>
            <a:r>
              <a:rPr sz="2200" spc="-85" dirty="0">
                <a:latin typeface="Arial"/>
                <a:cs typeface="Arial"/>
              </a:rPr>
              <a:t> </a:t>
            </a:r>
            <a:r>
              <a:rPr sz="2200" spc="-10" dirty="0">
                <a:latin typeface="Consolas"/>
                <a:cs typeface="Consolas"/>
              </a:rPr>
              <a:t>DISTINCT</a:t>
            </a:r>
            <a:r>
              <a:rPr sz="2200" spc="-590" dirty="0">
                <a:latin typeface="Consolas"/>
                <a:cs typeface="Consolas"/>
              </a:rPr>
              <a:t> </a:t>
            </a:r>
            <a:r>
              <a:rPr sz="2200" dirty="0">
                <a:latin typeface="Arial"/>
                <a:cs typeface="Arial"/>
              </a:rPr>
              <a:t>clause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is 	</a:t>
            </a:r>
            <a:r>
              <a:rPr sz="2200" dirty="0">
                <a:latin typeface="Arial"/>
                <a:cs typeface="Arial"/>
              </a:rPr>
              <a:t>used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in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query,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only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unique 	</a:t>
            </a:r>
            <a:r>
              <a:rPr sz="2200" dirty="0">
                <a:latin typeface="Arial"/>
                <a:cs typeface="Arial"/>
              </a:rPr>
              <a:t>values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are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displayed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in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the 	</a:t>
            </a:r>
            <a:r>
              <a:rPr sz="2200" spc="-10" dirty="0">
                <a:latin typeface="Consolas"/>
                <a:cs typeface="Consolas"/>
              </a:rPr>
              <a:t>Launch_Site</a:t>
            </a:r>
            <a:r>
              <a:rPr sz="2200" spc="-585" dirty="0">
                <a:latin typeface="Consolas"/>
                <a:cs typeface="Consolas"/>
              </a:rPr>
              <a:t> </a:t>
            </a:r>
            <a:r>
              <a:rPr sz="2200" dirty="0">
                <a:latin typeface="Arial"/>
                <a:cs typeface="Arial"/>
              </a:rPr>
              <a:t>column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from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the 	</a:t>
            </a:r>
            <a:r>
              <a:rPr sz="2200" spc="-10" dirty="0">
                <a:latin typeface="Consolas"/>
                <a:cs typeface="Consolas"/>
              </a:rPr>
              <a:t>SpaceX</a:t>
            </a:r>
            <a:r>
              <a:rPr sz="2200" spc="-570" dirty="0">
                <a:latin typeface="Consolas"/>
                <a:cs typeface="Consolas"/>
              </a:rPr>
              <a:t> </a:t>
            </a:r>
            <a:r>
              <a:rPr sz="2200" spc="-10" dirty="0">
                <a:latin typeface="Arial"/>
                <a:cs typeface="Arial"/>
              </a:rPr>
              <a:t>table.</a:t>
            </a:r>
            <a:endParaRPr sz="2200">
              <a:latin typeface="Arial"/>
              <a:cs typeface="Arial"/>
            </a:endParaRPr>
          </a:p>
          <a:p>
            <a:pPr marL="198120" marR="5080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9390" algn="l"/>
              </a:tabLst>
            </a:pPr>
            <a:r>
              <a:rPr sz="2200" dirty="0">
                <a:latin typeface="Arial"/>
                <a:cs typeface="Arial"/>
              </a:rPr>
              <a:t>There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are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four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unique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launch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sites: 	</a:t>
            </a:r>
            <a:r>
              <a:rPr sz="2200" dirty="0">
                <a:latin typeface="Arial"/>
                <a:cs typeface="Arial"/>
              </a:rPr>
              <a:t>CCAFS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LC-</a:t>
            </a:r>
            <a:r>
              <a:rPr sz="2200" dirty="0">
                <a:latin typeface="Arial"/>
                <a:cs typeface="Arial"/>
              </a:rPr>
              <a:t>40,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CCAFS</a:t>
            </a:r>
            <a:r>
              <a:rPr sz="2200" spc="-10" dirty="0">
                <a:latin typeface="Arial"/>
                <a:cs typeface="Arial"/>
              </a:rPr>
              <a:t> SLC-</a:t>
            </a:r>
            <a:r>
              <a:rPr sz="2200" spc="-25" dirty="0">
                <a:latin typeface="Arial"/>
                <a:cs typeface="Arial"/>
              </a:rPr>
              <a:t>40, 	</a:t>
            </a:r>
            <a:r>
              <a:rPr sz="2200" dirty="0">
                <a:latin typeface="Arial"/>
                <a:cs typeface="Arial"/>
              </a:rPr>
              <a:t>KSC</a:t>
            </a:r>
            <a:r>
              <a:rPr sz="2200" spc="-6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LC-</a:t>
            </a:r>
            <a:r>
              <a:rPr sz="2200" dirty="0">
                <a:latin typeface="Arial"/>
                <a:cs typeface="Arial"/>
              </a:rPr>
              <a:t>39A,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VAFB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SLC-</a:t>
            </a:r>
            <a:r>
              <a:rPr sz="2200" spc="-25" dirty="0">
                <a:latin typeface="Arial"/>
                <a:cs typeface="Arial"/>
              </a:rPr>
              <a:t>4E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Launch</a:t>
            </a:r>
            <a:r>
              <a:rPr spc="-20" dirty="0"/>
              <a:t> </a:t>
            </a:r>
            <a:r>
              <a:rPr dirty="0"/>
              <a:t>Site</a:t>
            </a:r>
            <a:r>
              <a:rPr spc="-20" dirty="0"/>
              <a:t> </a:t>
            </a:r>
            <a:r>
              <a:rPr dirty="0"/>
              <a:t>Names</a:t>
            </a:r>
            <a:r>
              <a:rPr spc="-20" dirty="0"/>
              <a:t> </a:t>
            </a:r>
            <a:r>
              <a:rPr dirty="0"/>
              <a:t>Begin</a:t>
            </a:r>
            <a:r>
              <a:rPr spc="-20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spc="-10" dirty="0"/>
              <a:t>'CCA'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4925" y="1453674"/>
            <a:ext cx="9734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8755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Query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0724" y="1917050"/>
            <a:ext cx="4246880" cy="1379220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vert="horz" wrap="square" lIns="0" tIns="22225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750"/>
              </a:spcBef>
            </a:pPr>
            <a:r>
              <a:rPr sz="2000" dirty="0">
                <a:latin typeface="Consolas"/>
                <a:cs typeface="Consolas"/>
              </a:rPr>
              <a:t>SELECT</a:t>
            </a:r>
            <a:r>
              <a:rPr sz="2000" spc="-2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*</a:t>
            </a:r>
            <a:r>
              <a:rPr sz="2000" spc="-2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FROM</a:t>
            </a:r>
            <a:r>
              <a:rPr sz="2000" spc="-15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SPACEXTBL</a:t>
            </a:r>
            <a:endParaRPr sz="2000">
              <a:latin typeface="Consolas"/>
              <a:cs typeface="Consolas"/>
            </a:endParaRPr>
          </a:p>
          <a:p>
            <a:pPr marL="85725" marR="106045">
              <a:lnSpc>
                <a:spcPct val="100000"/>
              </a:lnSpc>
            </a:pPr>
            <a:r>
              <a:rPr sz="2000" dirty="0">
                <a:latin typeface="Consolas"/>
                <a:cs typeface="Consolas"/>
              </a:rPr>
              <a:t>WHERE</a:t>
            </a:r>
            <a:r>
              <a:rPr sz="2000" spc="-3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LAUNCH_SITE</a:t>
            </a:r>
            <a:r>
              <a:rPr sz="2000" spc="-3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LIKE</a:t>
            </a:r>
            <a:r>
              <a:rPr sz="2000" spc="-5" dirty="0"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980000"/>
                </a:solidFill>
                <a:latin typeface="Consolas"/>
                <a:cs typeface="Consolas"/>
              </a:rPr>
              <a:t>'CCA%' </a:t>
            </a:r>
            <a:r>
              <a:rPr sz="2000" dirty="0">
                <a:latin typeface="Consolas"/>
                <a:cs typeface="Consolas"/>
              </a:rPr>
              <a:t>LIMIT</a:t>
            </a:r>
            <a:r>
              <a:rPr sz="2000" spc="-20" dirty="0">
                <a:latin typeface="Consolas"/>
                <a:cs typeface="Consolas"/>
              </a:rPr>
              <a:t> </a:t>
            </a:r>
            <a:r>
              <a:rPr sz="2000" spc="-50" dirty="0">
                <a:solidFill>
                  <a:srgbClr val="37761C"/>
                </a:solidFill>
                <a:latin typeface="Consolas"/>
                <a:cs typeface="Consolas"/>
              </a:rPr>
              <a:t>5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25" y="3682524"/>
            <a:ext cx="10026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8755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Result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86750" y="1447424"/>
            <a:ext cx="4656455" cy="2550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 marR="5080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9390" algn="l"/>
              </a:tabLst>
            </a:pPr>
            <a:r>
              <a:rPr sz="2200" dirty="0">
                <a:latin typeface="Arial"/>
                <a:cs typeface="Arial"/>
              </a:rPr>
              <a:t>Only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five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records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of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10" dirty="0">
                <a:latin typeface="Arial"/>
                <a:cs typeface="Arial"/>
              </a:rPr>
              <a:t> SpaceX 	</a:t>
            </a:r>
            <a:r>
              <a:rPr sz="2200" dirty="0">
                <a:latin typeface="Arial"/>
                <a:cs typeface="Arial"/>
              </a:rPr>
              <a:t>table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were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displayed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using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Consolas"/>
                <a:cs typeface="Consolas"/>
              </a:rPr>
              <a:t>LIMIT</a:t>
            </a:r>
            <a:r>
              <a:rPr sz="2200" spc="-40" dirty="0">
                <a:latin typeface="Consolas"/>
                <a:cs typeface="Consolas"/>
              </a:rPr>
              <a:t> </a:t>
            </a:r>
            <a:r>
              <a:rPr sz="2200" spc="-50" dirty="0">
                <a:latin typeface="Consolas"/>
                <a:cs typeface="Consolas"/>
              </a:rPr>
              <a:t>5 	</a:t>
            </a:r>
            <a:r>
              <a:rPr sz="2200" dirty="0">
                <a:latin typeface="Arial"/>
                <a:cs typeface="Arial"/>
              </a:rPr>
              <a:t>clause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in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query.</a:t>
            </a:r>
            <a:endParaRPr sz="2200">
              <a:latin typeface="Arial"/>
              <a:cs typeface="Arial"/>
            </a:endParaRPr>
          </a:p>
          <a:p>
            <a:pPr marL="198120" marR="415290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9390" algn="l"/>
              </a:tabLst>
            </a:pPr>
            <a:r>
              <a:rPr sz="2200" dirty="0">
                <a:latin typeface="Arial"/>
                <a:cs typeface="Arial"/>
              </a:rPr>
              <a:t>Using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 </a:t>
            </a:r>
            <a:r>
              <a:rPr sz="2200" spc="-10" dirty="0">
                <a:latin typeface="Consolas"/>
                <a:cs typeface="Consolas"/>
              </a:rPr>
              <a:t>LIKE</a:t>
            </a:r>
            <a:r>
              <a:rPr sz="2200" spc="-600" dirty="0">
                <a:latin typeface="Consolas"/>
                <a:cs typeface="Consolas"/>
              </a:rPr>
              <a:t> </a:t>
            </a:r>
            <a:r>
              <a:rPr sz="2200" dirty="0">
                <a:latin typeface="Arial"/>
                <a:cs typeface="Arial"/>
              </a:rPr>
              <a:t>operator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and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the 	</a:t>
            </a:r>
            <a:r>
              <a:rPr sz="2200" dirty="0">
                <a:latin typeface="Arial"/>
                <a:cs typeface="Arial"/>
              </a:rPr>
              <a:t>percent</a:t>
            </a:r>
            <a:r>
              <a:rPr sz="2200" spc="-5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sign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(</a:t>
            </a:r>
            <a:r>
              <a:rPr sz="2200" dirty="0">
                <a:latin typeface="Consolas"/>
                <a:cs typeface="Consolas"/>
              </a:rPr>
              <a:t>%</a:t>
            </a:r>
            <a:r>
              <a:rPr sz="2200" dirty="0">
                <a:latin typeface="Arial"/>
                <a:cs typeface="Arial"/>
              </a:rPr>
              <a:t>)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together,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the 	</a:t>
            </a:r>
            <a:r>
              <a:rPr sz="2200" spc="-10" dirty="0">
                <a:latin typeface="Consolas"/>
                <a:cs typeface="Consolas"/>
              </a:rPr>
              <a:t>Launch_Site</a:t>
            </a:r>
            <a:r>
              <a:rPr sz="2200" spc="-595" dirty="0">
                <a:latin typeface="Consolas"/>
                <a:cs typeface="Consolas"/>
              </a:rPr>
              <a:t> </a:t>
            </a:r>
            <a:r>
              <a:rPr sz="2200" dirty="0">
                <a:latin typeface="Arial"/>
                <a:cs typeface="Arial"/>
              </a:rPr>
              <a:t>name starting </a:t>
            </a:r>
            <a:r>
              <a:rPr sz="2200" spc="-20" dirty="0">
                <a:latin typeface="Arial"/>
                <a:cs typeface="Arial"/>
              </a:rPr>
              <a:t>with 	</a:t>
            </a:r>
            <a:r>
              <a:rPr sz="2200" spc="-10" dirty="0">
                <a:latin typeface="Consolas"/>
                <a:cs typeface="Consolas"/>
              </a:rPr>
              <a:t>CAA</a:t>
            </a:r>
            <a:r>
              <a:rPr sz="2200" spc="-600" dirty="0">
                <a:latin typeface="Consolas"/>
                <a:cs typeface="Consolas"/>
              </a:rPr>
              <a:t> </a:t>
            </a:r>
            <a:r>
              <a:rPr sz="2200" dirty="0">
                <a:latin typeface="Arial"/>
                <a:cs typeface="Arial"/>
              </a:rPr>
              <a:t>could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be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called.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724" y="4287801"/>
            <a:ext cx="10205090" cy="128057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Total</a:t>
            </a:r>
            <a:r>
              <a:rPr spc="-125" dirty="0"/>
              <a:t> </a:t>
            </a:r>
            <a:r>
              <a:rPr dirty="0"/>
              <a:t>Payload</a:t>
            </a:r>
            <a:r>
              <a:rPr spc="-120" dirty="0"/>
              <a:t> </a:t>
            </a:r>
            <a:r>
              <a:rPr spc="-20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4925" y="1453674"/>
            <a:ext cx="9734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8755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Query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0724" y="1917050"/>
            <a:ext cx="4536440" cy="1512570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70"/>
              </a:spcBef>
              <a:tabLst>
                <a:tab pos="3571240" algn="l"/>
              </a:tabLst>
            </a:pPr>
            <a:r>
              <a:rPr sz="2000" dirty="0">
                <a:latin typeface="Consolas"/>
                <a:cs typeface="Consolas"/>
              </a:rPr>
              <a:t>SELECT</a:t>
            </a:r>
            <a:r>
              <a:rPr sz="2000" spc="-30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SUM(PAYLOAD_MASS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000" spc="-20" dirty="0">
                <a:latin typeface="Consolas"/>
                <a:cs typeface="Consolas"/>
              </a:rPr>
              <a:t>KG_)</a:t>
            </a:r>
            <a:endParaRPr sz="2000">
              <a:latin typeface="Consolas"/>
              <a:cs typeface="Consolas"/>
            </a:endParaRPr>
          </a:p>
          <a:p>
            <a:pPr marL="85725" marR="181610" indent="914400">
              <a:lnSpc>
                <a:spcPct val="100000"/>
              </a:lnSpc>
            </a:pPr>
            <a:r>
              <a:rPr sz="2000" dirty="0">
                <a:latin typeface="Consolas"/>
                <a:cs typeface="Consolas"/>
              </a:rPr>
              <a:t>AS</a:t>
            </a:r>
            <a:r>
              <a:rPr sz="2000" spc="-10" dirty="0">
                <a:latin typeface="Consolas"/>
                <a:cs typeface="Consolas"/>
              </a:rPr>
              <a:t> total_payload_mass_kg </a:t>
            </a:r>
            <a:r>
              <a:rPr sz="2000" dirty="0">
                <a:latin typeface="Consolas"/>
                <a:cs typeface="Consolas"/>
              </a:rPr>
              <a:t>FROM</a:t>
            </a:r>
            <a:r>
              <a:rPr sz="2000" spc="-20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SPACEXTBL</a:t>
            </a:r>
            <a:endParaRPr sz="2000">
              <a:latin typeface="Consolas"/>
              <a:cs typeface="Consolas"/>
            </a:endParaRPr>
          </a:p>
          <a:p>
            <a:pPr marL="85725">
              <a:lnSpc>
                <a:spcPct val="100000"/>
              </a:lnSpc>
            </a:pPr>
            <a:r>
              <a:rPr sz="2000" dirty="0">
                <a:latin typeface="Consolas"/>
                <a:cs typeface="Consolas"/>
              </a:rPr>
              <a:t>WHERE</a:t>
            </a:r>
            <a:r>
              <a:rPr sz="2000" spc="-2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CUSTOMER</a:t>
            </a:r>
            <a:r>
              <a:rPr sz="2000" spc="-10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9900FF"/>
                </a:solidFill>
                <a:latin typeface="Consolas"/>
                <a:cs typeface="Consolas"/>
              </a:rPr>
              <a:t>=</a:t>
            </a:r>
            <a:r>
              <a:rPr sz="2000" spc="-25" dirty="0">
                <a:solidFill>
                  <a:srgbClr val="9900F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980000"/>
                </a:solidFill>
                <a:latin typeface="Consolas"/>
                <a:cs typeface="Consolas"/>
              </a:rPr>
              <a:t>'NASA</a:t>
            </a:r>
            <a:r>
              <a:rPr sz="2000" spc="-20" dirty="0">
                <a:solidFill>
                  <a:srgbClr val="980000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980000"/>
                </a:solidFill>
                <a:latin typeface="Consolas"/>
                <a:cs typeface="Consolas"/>
              </a:rPr>
              <a:t>(CRS)'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25" y="3557323"/>
            <a:ext cx="10026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8755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Result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1800" y="1447424"/>
            <a:ext cx="4605020" cy="2214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 marR="935990" indent="-18605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199390" algn="l"/>
              </a:tabLst>
            </a:pPr>
            <a:r>
              <a:rPr sz="2200" dirty="0">
                <a:latin typeface="Arial"/>
                <a:cs typeface="Arial"/>
              </a:rPr>
              <a:t>Using</a:t>
            </a:r>
            <a:r>
              <a:rPr sz="2200" spc="-16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80" dirty="0">
                <a:latin typeface="Consolas"/>
                <a:cs typeface="Consolas"/>
              </a:rPr>
              <a:t>SUM()</a:t>
            </a:r>
            <a:r>
              <a:rPr sz="2200" spc="-220" dirty="0">
                <a:latin typeface="Consolas"/>
                <a:cs typeface="Consolas"/>
              </a:rPr>
              <a:t> </a:t>
            </a:r>
            <a:r>
              <a:rPr sz="2200" dirty="0">
                <a:latin typeface="Arial"/>
                <a:cs typeface="Arial"/>
              </a:rPr>
              <a:t>function</a:t>
            </a:r>
            <a:r>
              <a:rPr sz="2200" spc="75" dirty="0">
                <a:latin typeface="Arial"/>
                <a:cs typeface="Arial"/>
              </a:rPr>
              <a:t> </a:t>
            </a:r>
            <a:r>
              <a:rPr sz="2200" spc="-35" dirty="0">
                <a:latin typeface="Arial"/>
                <a:cs typeface="Arial"/>
              </a:rPr>
              <a:t>to 	</a:t>
            </a:r>
            <a:r>
              <a:rPr sz="2200" dirty="0">
                <a:latin typeface="Arial"/>
                <a:cs typeface="Arial"/>
              </a:rPr>
              <a:t>calculate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sum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of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column 	</a:t>
            </a:r>
            <a:r>
              <a:rPr sz="2200" dirty="0">
                <a:latin typeface="Consolas"/>
                <a:cs typeface="Consolas"/>
              </a:rPr>
              <a:t>PAYLOAD_MASS</a:t>
            </a:r>
            <a:r>
              <a:rPr sz="2200" u="heavy" spc="2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 </a:t>
            </a:r>
            <a:r>
              <a:rPr sz="2200" spc="-20" dirty="0">
                <a:latin typeface="Consolas"/>
                <a:cs typeface="Consolas"/>
              </a:rPr>
              <a:t>KG_</a:t>
            </a:r>
            <a:r>
              <a:rPr sz="2200" spc="-20" dirty="0"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  <a:p>
            <a:pPr marL="198120" marR="5080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9390" algn="l"/>
              </a:tabLst>
            </a:pPr>
            <a:r>
              <a:rPr sz="2200" dirty="0">
                <a:latin typeface="Arial"/>
                <a:cs typeface="Arial"/>
              </a:rPr>
              <a:t>In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 </a:t>
            </a:r>
            <a:r>
              <a:rPr sz="2200" spc="-10" dirty="0">
                <a:latin typeface="Consolas"/>
                <a:cs typeface="Consolas"/>
              </a:rPr>
              <a:t>WHERE</a:t>
            </a:r>
            <a:r>
              <a:rPr sz="2200" spc="-595" dirty="0">
                <a:latin typeface="Consolas"/>
                <a:cs typeface="Consolas"/>
              </a:rPr>
              <a:t> </a:t>
            </a:r>
            <a:r>
              <a:rPr sz="2200" dirty="0">
                <a:latin typeface="Arial"/>
                <a:cs typeface="Arial"/>
              </a:rPr>
              <a:t>clause,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filter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the 	</a:t>
            </a:r>
            <a:r>
              <a:rPr sz="2200" dirty="0">
                <a:latin typeface="Arial"/>
                <a:cs typeface="Arial"/>
              </a:rPr>
              <a:t>dataset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to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perform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calculations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only 	</a:t>
            </a:r>
            <a:r>
              <a:rPr sz="2200" dirty="0">
                <a:latin typeface="Arial"/>
                <a:cs typeface="Arial"/>
              </a:rPr>
              <a:t>if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10" dirty="0">
                <a:latin typeface="Consolas"/>
                <a:cs typeface="Consolas"/>
              </a:rPr>
              <a:t>Customer</a:t>
            </a:r>
            <a:r>
              <a:rPr sz="2200" spc="-585" dirty="0">
                <a:latin typeface="Consolas"/>
                <a:cs typeface="Consolas"/>
              </a:rPr>
              <a:t> </a:t>
            </a:r>
            <a:r>
              <a:rPr sz="2200" dirty="0">
                <a:latin typeface="Arial"/>
                <a:cs typeface="Arial"/>
              </a:rPr>
              <a:t>is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dirty="0">
                <a:latin typeface="Consolas"/>
                <a:cs typeface="Consolas"/>
              </a:rPr>
              <a:t>NASA</a:t>
            </a:r>
            <a:r>
              <a:rPr sz="2200" spc="5" dirty="0">
                <a:latin typeface="Consolas"/>
                <a:cs typeface="Consolas"/>
              </a:rPr>
              <a:t> </a:t>
            </a:r>
            <a:r>
              <a:rPr sz="2200" spc="-10" dirty="0">
                <a:latin typeface="Consolas"/>
                <a:cs typeface="Consolas"/>
              </a:rPr>
              <a:t>(CRS)</a:t>
            </a:r>
            <a:r>
              <a:rPr sz="2200" spc="-10" dirty="0"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724" y="4020700"/>
            <a:ext cx="2687149" cy="9719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Average</a:t>
            </a:r>
            <a:r>
              <a:rPr spc="-35" dirty="0"/>
              <a:t> </a:t>
            </a:r>
            <a:r>
              <a:rPr dirty="0"/>
              <a:t>Payload</a:t>
            </a:r>
            <a:r>
              <a:rPr spc="-30" dirty="0"/>
              <a:t> </a:t>
            </a:r>
            <a:r>
              <a:rPr dirty="0"/>
              <a:t>Mass</a:t>
            </a:r>
            <a:r>
              <a:rPr spc="-35" dirty="0"/>
              <a:t> </a:t>
            </a:r>
            <a:r>
              <a:rPr dirty="0"/>
              <a:t>by</a:t>
            </a:r>
            <a:r>
              <a:rPr spc="-30" dirty="0"/>
              <a:t> </a:t>
            </a:r>
            <a:r>
              <a:rPr dirty="0"/>
              <a:t>F9</a:t>
            </a:r>
            <a:r>
              <a:rPr spc="-30" dirty="0"/>
              <a:t> </a:t>
            </a:r>
            <a:r>
              <a:rPr spc="-20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4925" y="1453674"/>
            <a:ext cx="9734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8755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Query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0724" y="1917050"/>
            <a:ext cx="4848860" cy="1512570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70"/>
              </a:spcBef>
              <a:tabLst>
                <a:tab pos="3571240" algn="l"/>
              </a:tabLst>
            </a:pPr>
            <a:r>
              <a:rPr sz="2000" dirty="0">
                <a:latin typeface="Consolas"/>
                <a:cs typeface="Consolas"/>
              </a:rPr>
              <a:t>SELECT</a:t>
            </a:r>
            <a:r>
              <a:rPr sz="2000" spc="-30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AVG(PAYLOAD_MASS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000" spc="-20" dirty="0">
                <a:latin typeface="Consolas"/>
                <a:cs typeface="Consolas"/>
              </a:rPr>
              <a:t>KG_)</a:t>
            </a:r>
            <a:endParaRPr sz="2000">
              <a:latin typeface="Consolas"/>
              <a:cs typeface="Consolas"/>
            </a:endParaRPr>
          </a:p>
          <a:p>
            <a:pPr marL="85725" marR="772795" indent="914400">
              <a:lnSpc>
                <a:spcPct val="100000"/>
              </a:lnSpc>
            </a:pPr>
            <a:r>
              <a:rPr sz="2000" dirty="0">
                <a:latin typeface="Consolas"/>
                <a:cs typeface="Consolas"/>
              </a:rPr>
              <a:t>AS</a:t>
            </a:r>
            <a:r>
              <a:rPr sz="2000" spc="-10" dirty="0">
                <a:latin typeface="Consolas"/>
                <a:cs typeface="Consolas"/>
              </a:rPr>
              <a:t> avg_payload_mass_kg </a:t>
            </a:r>
            <a:r>
              <a:rPr sz="2000" dirty="0">
                <a:latin typeface="Consolas"/>
                <a:cs typeface="Consolas"/>
              </a:rPr>
              <a:t>FROM</a:t>
            </a:r>
            <a:r>
              <a:rPr sz="2000" spc="-20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SPACEXTBL</a:t>
            </a:r>
            <a:endParaRPr sz="2000">
              <a:latin typeface="Consolas"/>
              <a:cs typeface="Consolas"/>
            </a:endParaRPr>
          </a:p>
          <a:p>
            <a:pPr marL="85725">
              <a:lnSpc>
                <a:spcPct val="100000"/>
              </a:lnSpc>
            </a:pPr>
            <a:r>
              <a:rPr sz="2000" dirty="0">
                <a:latin typeface="Consolas"/>
                <a:cs typeface="Consolas"/>
              </a:rPr>
              <a:t>WHERE</a:t>
            </a:r>
            <a:r>
              <a:rPr sz="2000" spc="-4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BOOSTER_VERSION</a:t>
            </a:r>
            <a:r>
              <a:rPr sz="2000" spc="-10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9900FF"/>
                </a:solidFill>
                <a:latin typeface="Consolas"/>
                <a:cs typeface="Consolas"/>
              </a:rPr>
              <a:t>=</a:t>
            </a:r>
            <a:r>
              <a:rPr sz="2000" spc="-30" dirty="0">
                <a:solidFill>
                  <a:srgbClr val="9900F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980000"/>
                </a:solidFill>
                <a:latin typeface="Consolas"/>
                <a:cs typeface="Consolas"/>
              </a:rPr>
              <a:t>'F9</a:t>
            </a:r>
            <a:r>
              <a:rPr sz="2000" spc="-25" dirty="0">
                <a:solidFill>
                  <a:srgbClr val="980000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980000"/>
                </a:solidFill>
                <a:latin typeface="Consolas"/>
                <a:cs typeface="Consolas"/>
              </a:rPr>
              <a:t>v1.1'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25" y="3557323"/>
            <a:ext cx="10026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8755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Result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1800" y="1447424"/>
            <a:ext cx="4605020" cy="2214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 marR="687070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9390" algn="l"/>
                <a:tab pos="3324860" algn="l"/>
              </a:tabLst>
            </a:pPr>
            <a:r>
              <a:rPr sz="2200" dirty="0">
                <a:latin typeface="Arial"/>
                <a:cs typeface="Arial"/>
              </a:rPr>
              <a:t>Using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10" dirty="0">
                <a:latin typeface="Consolas"/>
                <a:cs typeface="Consolas"/>
              </a:rPr>
              <a:t>AVG()</a:t>
            </a:r>
            <a:r>
              <a:rPr sz="2200" spc="-595" dirty="0">
                <a:latin typeface="Consolas"/>
                <a:cs typeface="Consolas"/>
              </a:rPr>
              <a:t> </a:t>
            </a:r>
            <a:r>
              <a:rPr sz="2200" dirty="0">
                <a:latin typeface="Arial"/>
                <a:cs typeface="Arial"/>
              </a:rPr>
              <a:t>function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35" dirty="0">
                <a:latin typeface="Arial"/>
                <a:cs typeface="Arial"/>
              </a:rPr>
              <a:t>to 	</a:t>
            </a:r>
            <a:r>
              <a:rPr sz="2200" dirty="0">
                <a:latin typeface="Arial"/>
                <a:cs typeface="Arial"/>
              </a:rPr>
              <a:t>calculate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average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value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of 	</a:t>
            </a:r>
            <a:r>
              <a:rPr sz="2200" dirty="0">
                <a:latin typeface="Arial"/>
                <a:cs typeface="Arial"/>
              </a:rPr>
              <a:t>column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spc="-10" dirty="0">
                <a:latin typeface="Consolas"/>
                <a:cs typeface="Consolas"/>
              </a:rPr>
              <a:t>PAYLOAD_MASS</a:t>
            </a:r>
            <a:r>
              <a:rPr sz="2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spc="-20" dirty="0">
                <a:latin typeface="Consolas"/>
                <a:cs typeface="Consolas"/>
              </a:rPr>
              <a:t>KG_</a:t>
            </a:r>
            <a:r>
              <a:rPr sz="2200" spc="-20" dirty="0"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  <a:p>
            <a:pPr marL="198120" marR="5080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9390" algn="l"/>
              </a:tabLst>
            </a:pPr>
            <a:r>
              <a:rPr sz="2200" dirty="0">
                <a:latin typeface="Arial"/>
                <a:cs typeface="Arial"/>
              </a:rPr>
              <a:t>In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 </a:t>
            </a:r>
            <a:r>
              <a:rPr sz="2200" spc="-10" dirty="0">
                <a:latin typeface="Consolas"/>
                <a:cs typeface="Consolas"/>
              </a:rPr>
              <a:t>WHERE</a:t>
            </a:r>
            <a:r>
              <a:rPr sz="2200" spc="-595" dirty="0">
                <a:latin typeface="Consolas"/>
                <a:cs typeface="Consolas"/>
              </a:rPr>
              <a:t> </a:t>
            </a:r>
            <a:r>
              <a:rPr sz="2200" dirty="0">
                <a:latin typeface="Arial"/>
                <a:cs typeface="Arial"/>
              </a:rPr>
              <a:t>clause,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filter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the 	</a:t>
            </a:r>
            <a:r>
              <a:rPr sz="2200" dirty="0">
                <a:latin typeface="Arial"/>
                <a:cs typeface="Arial"/>
              </a:rPr>
              <a:t>dataset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to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perform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calculations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only 	</a:t>
            </a:r>
            <a:r>
              <a:rPr sz="2200" dirty="0">
                <a:latin typeface="Arial"/>
                <a:cs typeface="Arial"/>
              </a:rPr>
              <a:t>if </a:t>
            </a:r>
            <a:r>
              <a:rPr sz="2200" spc="-10" dirty="0">
                <a:latin typeface="Consolas"/>
                <a:cs typeface="Consolas"/>
              </a:rPr>
              <a:t>Booster_version</a:t>
            </a:r>
            <a:r>
              <a:rPr sz="2200" spc="-565" dirty="0">
                <a:latin typeface="Consolas"/>
                <a:cs typeface="Consolas"/>
              </a:rPr>
              <a:t> </a:t>
            </a:r>
            <a:r>
              <a:rPr sz="2200" dirty="0">
                <a:latin typeface="Arial"/>
                <a:cs typeface="Arial"/>
              </a:rPr>
              <a:t>is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dirty="0">
                <a:latin typeface="Consolas"/>
                <a:cs typeface="Consolas"/>
              </a:rPr>
              <a:t>F9</a:t>
            </a:r>
            <a:r>
              <a:rPr sz="2200" spc="25" dirty="0">
                <a:latin typeface="Consolas"/>
                <a:cs typeface="Consolas"/>
              </a:rPr>
              <a:t> </a:t>
            </a:r>
            <a:r>
              <a:rPr sz="2200" spc="-10" dirty="0">
                <a:latin typeface="Consolas"/>
                <a:cs typeface="Consolas"/>
              </a:rPr>
              <a:t>v1.1</a:t>
            </a:r>
            <a:r>
              <a:rPr sz="2200" spc="-10" dirty="0"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724" y="4020699"/>
            <a:ext cx="2687324" cy="10095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4915" y="1671842"/>
            <a:ext cx="5550535" cy="3985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645" indent="-194945">
              <a:lnSpc>
                <a:spcPct val="100000"/>
              </a:lnSpc>
              <a:spcBef>
                <a:spcPts val="100"/>
              </a:spcBef>
              <a:buChar char="•"/>
              <a:tabLst>
                <a:tab pos="207645" algn="l"/>
              </a:tabLst>
            </a:pPr>
            <a:r>
              <a:rPr sz="2400" b="1" dirty="0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r>
              <a:rPr sz="24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4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292929"/>
                </a:solidFill>
                <a:latin typeface="Arial"/>
                <a:cs typeface="Arial"/>
              </a:rPr>
              <a:t>methodologies</a:t>
            </a:r>
            <a:endParaRPr sz="2400">
              <a:latin typeface="Arial"/>
              <a:cs typeface="Arial"/>
            </a:endParaRPr>
          </a:p>
          <a:p>
            <a:pPr marL="893444" lvl="1" indent="-381635">
              <a:lnSpc>
                <a:spcPct val="100000"/>
              </a:lnSpc>
              <a:spcBef>
                <a:spcPts val="15"/>
              </a:spcBef>
              <a:buChar char="○"/>
              <a:tabLst>
                <a:tab pos="893444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collection</a:t>
            </a:r>
            <a:endParaRPr sz="2000">
              <a:latin typeface="Arial"/>
              <a:cs typeface="Arial"/>
            </a:endParaRPr>
          </a:p>
          <a:p>
            <a:pPr marL="893444" lvl="1" indent="-381635">
              <a:lnSpc>
                <a:spcPct val="100000"/>
              </a:lnSpc>
              <a:buChar char="○"/>
              <a:tabLst>
                <a:tab pos="893444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wrangling</a:t>
            </a:r>
            <a:endParaRPr sz="2000">
              <a:latin typeface="Arial"/>
              <a:cs typeface="Arial"/>
            </a:endParaRPr>
          </a:p>
          <a:p>
            <a:pPr marL="893444" lvl="1" indent="-381635">
              <a:lnSpc>
                <a:spcPct val="100000"/>
              </a:lnSpc>
              <a:buChar char="○"/>
              <a:tabLst>
                <a:tab pos="893444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EDA</a:t>
            </a:r>
            <a:r>
              <a:rPr sz="2000" spc="-1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0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visualization</a:t>
            </a:r>
            <a:endParaRPr sz="2000">
              <a:latin typeface="Arial"/>
              <a:cs typeface="Arial"/>
            </a:endParaRPr>
          </a:p>
          <a:p>
            <a:pPr marL="893444" lvl="1" indent="-381635">
              <a:lnSpc>
                <a:spcPct val="100000"/>
              </a:lnSpc>
              <a:buChar char="○"/>
              <a:tabLst>
                <a:tab pos="893444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EDA</a:t>
            </a:r>
            <a:r>
              <a:rPr sz="2000" spc="-1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0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SQL</a:t>
            </a:r>
            <a:endParaRPr sz="2000">
              <a:latin typeface="Arial"/>
              <a:cs typeface="Arial"/>
            </a:endParaRPr>
          </a:p>
          <a:p>
            <a:pPr marL="893444" lvl="1" indent="-381635">
              <a:lnSpc>
                <a:spcPct val="100000"/>
              </a:lnSpc>
              <a:buChar char="○"/>
              <a:tabLst>
                <a:tab pos="893444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Building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an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map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endParaRPr sz="2000">
              <a:latin typeface="Arial"/>
              <a:cs typeface="Arial"/>
            </a:endParaRPr>
          </a:p>
          <a:p>
            <a:pPr marL="893444" lvl="1" indent="-381635">
              <a:lnSpc>
                <a:spcPct val="100000"/>
              </a:lnSpc>
              <a:buChar char="○"/>
              <a:tabLst>
                <a:tab pos="893444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Building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Dashboard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Plotly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 Dash</a:t>
            </a:r>
            <a:endParaRPr sz="2000">
              <a:latin typeface="Arial"/>
              <a:cs typeface="Arial"/>
            </a:endParaRPr>
          </a:p>
          <a:p>
            <a:pPr marL="893444" lvl="1" indent="-381635">
              <a:lnSpc>
                <a:spcPct val="100000"/>
              </a:lnSpc>
              <a:buChar char="○"/>
              <a:tabLst>
                <a:tab pos="893444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Predictive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(Classification)</a:t>
            </a:r>
            <a:endParaRPr sz="2000">
              <a:latin typeface="Arial"/>
              <a:cs typeface="Arial"/>
            </a:endParaRPr>
          </a:p>
          <a:p>
            <a:pPr marL="207645" indent="-194945">
              <a:lnSpc>
                <a:spcPct val="100000"/>
              </a:lnSpc>
              <a:spcBef>
                <a:spcPts val="1385"/>
              </a:spcBef>
              <a:buChar char="•"/>
              <a:tabLst>
                <a:tab pos="207645" algn="l"/>
              </a:tabLst>
            </a:pPr>
            <a:r>
              <a:rPr sz="2400" b="1" dirty="0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r>
              <a:rPr sz="24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4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4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400">
              <a:latin typeface="Arial"/>
              <a:cs typeface="Arial"/>
            </a:endParaRPr>
          </a:p>
          <a:p>
            <a:pPr marL="893444" lvl="1" indent="-381635">
              <a:lnSpc>
                <a:spcPct val="100000"/>
              </a:lnSpc>
              <a:spcBef>
                <a:spcPts val="15"/>
              </a:spcBef>
              <a:buChar char="○"/>
              <a:tabLst>
                <a:tab pos="893444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Exploratory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 results</a:t>
            </a:r>
            <a:endParaRPr sz="2000">
              <a:latin typeface="Arial"/>
              <a:cs typeface="Arial"/>
            </a:endParaRPr>
          </a:p>
          <a:p>
            <a:pPr marL="893444" lvl="1" indent="-381635">
              <a:lnSpc>
                <a:spcPct val="100000"/>
              </a:lnSpc>
              <a:buChar char="○"/>
              <a:tabLst>
                <a:tab pos="893444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analytics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demo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screenshots</a:t>
            </a:r>
            <a:endParaRPr sz="2000">
              <a:latin typeface="Arial"/>
              <a:cs typeface="Arial"/>
            </a:endParaRPr>
          </a:p>
          <a:p>
            <a:pPr marL="893444" lvl="1" indent="-381635">
              <a:lnSpc>
                <a:spcPct val="100000"/>
              </a:lnSpc>
              <a:buChar char="○"/>
              <a:tabLst>
                <a:tab pos="893444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Predictive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Executive</a:t>
            </a:r>
            <a:r>
              <a:rPr spc="-45" dirty="0"/>
              <a:t> </a:t>
            </a:r>
            <a:r>
              <a:rPr spc="-1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First</a:t>
            </a:r>
            <a:r>
              <a:rPr spc="-40" dirty="0"/>
              <a:t> </a:t>
            </a:r>
            <a:r>
              <a:rPr dirty="0"/>
              <a:t>Successful</a:t>
            </a:r>
            <a:r>
              <a:rPr spc="-35" dirty="0"/>
              <a:t> </a:t>
            </a:r>
            <a:r>
              <a:rPr dirty="0"/>
              <a:t>Ground</a:t>
            </a:r>
            <a:r>
              <a:rPr spc="-35" dirty="0"/>
              <a:t> </a:t>
            </a:r>
            <a:r>
              <a:rPr dirty="0"/>
              <a:t>Landing</a:t>
            </a:r>
            <a:r>
              <a:rPr spc="-35" dirty="0"/>
              <a:t> </a:t>
            </a:r>
            <a:r>
              <a:rPr spc="-20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4925" y="1453674"/>
            <a:ext cx="9734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8755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Query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0724" y="1917050"/>
            <a:ext cx="5005705" cy="1917064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vert="horz" wrap="square" lIns="0" tIns="18605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465"/>
              </a:spcBef>
            </a:pPr>
            <a:r>
              <a:rPr sz="2000" dirty="0">
                <a:latin typeface="Consolas"/>
                <a:cs typeface="Consolas"/>
              </a:rPr>
              <a:t>SELECT</a:t>
            </a:r>
            <a:r>
              <a:rPr sz="2000" spc="-30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MIN(DATE)</a:t>
            </a:r>
            <a:endParaRPr sz="2000">
              <a:latin typeface="Consolas"/>
              <a:cs typeface="Consolas"/>
            </a:endParaRPr>
          </a:p>
          <a:p>
            <a:pPr marL="85725" marR="170180" indent="278765">
              <a:lnSpc>
                <a:spcPct val="100000"/>
              </a:lnSpc>
            </a:pPr>
            <a:r>
              <a:rPr sz="2000" dirty="0">
                <a:latin typeface="Consolas"/>
                <a:cs typeface="Consolas"/>
              </a:rPr>
              <a:t>AS</a:t>
            </a:r>
            <a:r>
              <a:rPr sz="2000" spc="-10" dirty="0">
                <a:latin typeface="Consolas"/>
                <a:cs typeface="Consolas"/>
              </a:rPr>
              <a:t> first_successful_landing_date </a:t>
            </a:r>
            <a:r>
              <a:rPr sz="2000" dirty="0">
                <a:latin typeface="Consolas"/>
                <a:cs typeface="Consolas"/>
              </a:rPr>
              <a:t>FROM</a:t>
            </a:r>
            <a:r>
              <a:rPr sz="2000" spc="-20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SPACEXTBL</a:t>
            </a:r>
            <a:endParaRPr sz="2000">
              <a:latin typeface="Consolas"/>
              <a:cs typeface="Consolas"/>
            </a:endParaRPr>
          </a:p>
          <a:p>
            <a:pPr marL="85725">
              <a:lnSpc>
                <a:spcPct val="100000"/>
              </a:lnSpc>
              <a:tabLst>
                <a:tab pos="2176780" algn="l"/>
              </a:tabLst>
            </a:pPr>
            <a:r>
              <a:rPr sz="2000" dirty="0">
                <a:latin typeface="Consolas"/>
                <a:cs typeface="Consolas"/>
              </a:rPr>
              <a:t>WHERE</a:t>
            </a:r>
            <a:r>
              <a:rPr sz="2000" spc="-25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LANDING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000" spc="-10" dirty="0">
                <a:latin typeface="Consolas"/>
                <a:cs typeface="Consolas"/>
              </a:rPr>
              <a:t>OUTCOME</a:t>
            </a:r>
            <a:endParaRPr sz="2000">
              <a:latin typeface="Consolas"/>
              <a:cs typeface="Consolas"/>
            </a:endParaRPr>
          </a:p>
          <a:p>
            <a:pPr marL="341630" algn="ctr">
              <a:lnSpc>
                <a:spcPct val="100000"/>
              </a:lnSpc>
            </a:pPr>
            <a:r>
              <a:rPr sz="2000" dirty="0">
                <a:solidFill>
                  <a:srgbClr val="9900FF"/>
                </a:solidFill>
                <a:latin typeface="Consolas"/>
                <a:cs typeface="Consolas"/>
              </a:rPr>
              <a:t>=</a:t>
            </a:r>
            <a:r>
              <a:rPr sz="2000" spc="-30" dirty="0">
                <a:solidFill>
                  <a:srgbClr val="9900F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980000"/>
                </a:solidFill>
                <a:latin typeface="Consolas"/>
                <a:cs typeface="Consolas"/>
              </a:rPr>
              <a:t>'Success</a:t>
            </a:r>
            <a:r>
              <a:rPr sz="2000" spc="-25" dirty="0">
                <a:solidFill>
                  <a:srgbClr val="980000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980000"/>
                </a:solidFill>
                <a:latin typeface="Consolas"/>
                <a:cs typeface="Consolas"/>
              </a:rPr>
              <a:t>(ground</a:t>
            </a:r>
            <a:r>
              <a:rPr sz="2000" spc="-25" dirty="0">
                <a:solidFill>
                  <a:srgbClr val="980000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980000"/>
                </a:solidFill>
                <a:latin typeface="Consolas"/>
                <a:cs typeface="Consolas"/>
              </a:rPr>
              <a:t>pad)'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25" y="4053823"/>
            <a:ext cx="10026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8755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Result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1800" y="1447424"/>
            <a:ext cx="4596765" cy="2550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 marR="5080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9390" algn="l"/>
              </a:tabLst>
            </a:pPr>
            <a:r>
              <a:rPr sz="2200" dirty="0">
                <a:latin typeface="Arial"/>
                <a:cs typeface="Arial"/>
              </a:rPr>
              <a:t>Using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10" dirty="0">
                <a:latin typeface="Consolas"/>
                <a:cs typeface="Consolas"/>
              </a:rPr>
              <a:t>MIN()</a:t>
            </a:r>
            <a:r>
              <a:rPr sz="2200" spc="-595" dirty="0">
                <a:latin typeface="Consolas"/>
                <a:cs typeface="Consolas"/>
              </a:rPr>
              <a:t> </a:t>
            </a:r>
            <a:r>
              <a:rPr sz="2200" dirty="0">
                <a:latin typeface="Arial"/>
                <a:cs typeface="Arial"/>
              </a:rPr>
              <a:t>function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to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find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out 	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earliest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date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in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column 	</a:t>
            </a:r>
            <a:r>
              <a:rPr sz="2200" spc="-10" dirty="0">
                <a:latin typeface="Consolas"/>
                <a:cs typeface="Consolas"/>
              </a:rPr>
              <a:t>DATE</a:t>
            </a:r>
            <a:r>
              <a:rPr sz="2200" spc="-10" dirty="0"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  <a:p>
            <a:pPr marL="198120" marR="168910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9390" algn="l"/>
                <a:tab pos="1579245" algn="l"/>
              </a:tabLst>
            </a:pPr>
            <a:r>
              <a:rPr sz="2200" dirty="0">
                <a:latin typeface="Arial"/>
                <a:cs typeface="Arial"/>
              </a:rPr>
              <a:t>In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 </a:t>
            </a:r>
            <a:r>
              <a:rPr sz="2200" spc="-10" dirty="0">
                <a:latin typeface="Consolas"/>
                <a:cs typeface="Consolas"/>
              </a:rPr>
              <a:t>WHERE</a:t>
            </a:r>
            <a:r>
              <a:rPr sz="2200" spc="-595" dirty="0">
                <a:latin typeface="Consolas"/>
                <a:cs typeface="Consolas"/>
              </a:rPr>
              <a:t> </a:t>
            </a:r>
            <a:r>
              <a:rPr sz="2200" dirty="0">
                <a:latin typeface="Arial"/>
                <a:cs typeface="Arial"/>
              </a:rPr>
              <a:t>clause,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filter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the 	</a:t>
            </a:r>
            <a:r>
              <a:rPr sz="2200" dirty="0">
                <a:latin typeface="Arial"/>
                <a:cs typeface="Arial"/>
              </a:rPr>
              <a:t>dataset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to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perform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search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only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if 	</a:t>
            </a:r>
            <a:r>
              <a:rPr sz="2200" spc="-10" dirty="0">
                <a:latin typeface="Consolas"/>
                <a:cs typeface="Consolas"/>
              </a:rPr>
              <a:t>Landing</a:t>
            </a:r>
            <a:r>
              <a:rPr sz="2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spc="-10" dirty="0">
                <a:latin typeface="Consolas"/>
                <a:cs typeface="Consolas"/>
              </a:rPr>
              <a:t>outcome</a:t>
            </a:r>
            <a:r>
              <a:rPr sz="2200" spc="-570" dirty="0">
                <a:latin typeface="Consolas"/>
                <a:cs typeface="Consolas"/>
              </a:rPr>
              <a:t> </a:t>
            </a:r>
            <a:r>
              <a:rPr sz="2200" dirty="0">
                <a:latin typeface="Arial"/>
                <a:cs typeface="Arial"/>
              </a:rPr>
              <a:t>is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10" dirty="0">
                <a:latin typeface="Consolas"/>
                <a:cs typeface="Consolas"/>
              </a:rPr>
              <a:t>Success 	</a:t>
            </a:r>
            <a:r>
              <a:rPr sz="2200" dirty="0">
                <a:latin typeface="Consolas"/>
                <a:cs typeface="Consolas"/>
              </a:rPr>
              <a:t>(ground</a:t>
            </a:r>
            <a:r>
              <a:rPr sz="2200" spc="-35" dirty="0">
                <a:latin typeface="Consolas"/>
                <a:cs typeface="Consolas"/>
              </a:rPr>
              <a:t> </a:t>
            </a:r>
            <a:r>
              <a:rPr sz="2200" spc="-20" dirty="0">
                <a:latin typeface="Consolas"/>
                <a:cs typeface="Consolas"/>
              </a:rPr>
              <a:t>pad)</a:t>
            </a:r>
            <a:r>
              <a:rPr sz="2200" spc="-20" dirty="0"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724" y="4517200"/>
            <a:ext cx="3495224" cy="101332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1B7DDB"/>
                </a:solidFill>
                <a:latin typeface="Arial"/>
                <a:cs typeface="Arial"/>
              </a:rPr>
              <a:t>31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6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/>
              <a:t>Successful</a:t>
            </a:r>
            <a:r>
              <a:rPr sz="2500" spc="-30" dirty="0"/>
              <a:t> </a:t>
            </a:r>
            <a:r>
              <a:rPr sz="2500" dirty="0"/>
              <a:t>Drone</a:t>
            </a:r>
            <a:r>
              <a:rPr sz="2500" spc="-30" dirty="0"/>
              <a:t> </a:t>
            </a:r>
            <a:r>
              <a:rPr sz="2500" dirty="0"/>
              <a:t>Ship</a:t>
            </a:r>
            <a:r>
              <a:rPr sz="2500" spc="-25" dirty="0"/>
              <a:t> </a:t>
            </a:r>
            <a:r>
              <a:rPr sz="2500" dirty="0"/>
              <a:t>Landing</a:t>
            </a:r>
            <a:r>
              <a:rPr sz="2500" spc="-30" dirty="0"/>
              <a:t> </a:t>
            </a:r>
            <a:r>
              <a:rPr sz="2500" dirty="0"/>
              <a:t>with</a:t>
            </a:r>
            <a:r>
              <a:rPr sz="2500" spc="-30" dirty="0"/>
              <a:t> </a:t>
            </a:r>
            <a:r>
              <a:rPr sz="2500" dirty="0"/>
              <a:t>Payload</a:t>
            </a:r>
            <a:r>
              <a:rPr sz="2500" spc="-25" dirty="0"/>
              <a:t> </a:t>
            </a:r>
            <a:r>
              <a:rPr sz="2500" dirty="0"/>
              <a:t>between</a:t>
            </a:r>
            <a:r>
              <a:rPr sz="2500" spc="-30" dirty="0"/>
              <a:t> </a:t>
            </a:r>
            <a:r>
              <a:rPr sz="2500" dirty="0"/>
              <a:t>4000</a:t>
            </a:r>
            <a:r>
              <a:rPr sz="2500" spc="-30" dirty="0"/>
              <a:t> </a:t>
            </a:r>
            <a:r>
              <a:rPr sz="2500" dirty="0"/>
              <a:t>and</a:t>
            </a:r>
            <a:r>
              <a:rPr sz="2500" spc="-25" dirty="0"/>
              <a:t> </a:t>
            </a:r>
            <a:r>
              <a:rPr sz="2500" spc="-20" dirty="0"/>
              <a:t>6000</a:t>
            </a:r>
            <a:endParaRPr sz="2500"/>
          </a:p>
        </p:txBody>
      </p:sp>
      <p:sp>
        <p:nvSpPr>
          <p:cNvPr id="4" name="object 4"/>
          <p:cNvSpPr txBox="1"/>
          <p:nvPr/>
        </p:nvSpPr>
        <p:spPr>
          <a:xfrm>
            <a:off x="884925" y="1453674"/>
            <a:ext cx="9734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8755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Query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0724" y="1917050"/>
            <a:ext cx="6936105" cy="1917064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vert="horz" wrap="square" lIns="0" tIns="186055" rIns="0" bIns="0" rtlCol="0">
            <a:spAutoFit/>
          </a:bodyPr>
          <a:lstStyle/>
          <a:p>
            <a:pPr marL="85725" marR="3774440">
              <a:lnSpc>
                <a:spcPct val="100000"/>
              </a:lnSpc>
              <a:spcBef>
                <a:spcPts val="1465"/>
              </a:spcBef>
            </a:pPr>
            <a:r>
              <a:rPr sz="2000" dirty="0">
                <a:latin typeface="Consolas"/>
                <a:cs typeface="Consolas"/>
              </a:rPr>
              <a:t>SELECT</a:t>
            </a:r>
            <a:r>
              <a:rPr sz="2000" spc="-30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BOOSTER_VERSION </a:t>
            </a:r>
            <a:r>
              <a:rPr sz="2000" dirty="0">
                <a:latin typeface="Consolas"/>
                <a:cs typeface="Consolas"/>
              </a:rPr>
              <a:t>FROM</a:t>
            </a:r>
            <a:r>
              <a:rPr sz="2000" spc="-20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SPACEXTBL</a:t>
            </a:r>
            <a:endParaRPr sz="2000">
              <a:latin typeface="Consolas"/>
              <a:cs typeface="Consolas"/>
            </a:endParaRPr>
          </a:p>
          <a:p>
            <a:pPr marL="542925" marR="103505" indent="-457200">
              <a:lnSpc>
                <a:spcPct val="100000"/>
              </a:lnSpc>
              <a:tabLst>
                <a:tab pos="2176780" algn="l"/>
                <a:tab pos="3192145" algn="l"/>
              </a:tabLst>
            </a:pPr>
            <a:r>
              <a:rPr sz="2000" dirty="0">
                <a:latin typeface="Consolas"/>
                <a:cs typeface="Consolas"/>
              </a:rPr>
              <a:t>WHERE</a:t>
            </a:r>
            <a:r>
              <a:rPr sz="2000" spc="-25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LANDING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000" dirty="0">
                <a:latin typeface="Consolas"/>
                <a:cs typeface="Consolas"/>
              </a:rPr>
              <a:t>OUTCOME</a:t>
            </a:r>
            <a:r>
              <a:rPr sz="2000" spc="-5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9900FF"/>
                </a:solidFill>
                <a:latin typeface="Consolas"/>
                <a:cs typeface="Consolas"/>
              </a:rPr>
              <a:t>=</a:t>
            </a:r>
            <a:r>
              <a:rPr sz="2000" spc="-30" dirty="0">
                <a:solidFill>
                  <a:srgbClr val="9900F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980000"/>
                </a:solidFill>
                <a:latin typeface="Consolas"/>
                <a:cs typeface="Consolas"/>
              </a:rPr>
              <a:t>'Success</a:t>
            </a:r>
            <a:r>
              <a:rPr sz="2000" spc="-25" dirty="0">
                <a:solidFill>
                  <a:srgbClr val="980000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980000"/>
                </a:solidFill>
                <a:latin typeface="Consolas"/>
                <a:cs typeface="Consolas"/>
              </a:rPr>
              <a:t>(drone</a:t>
            </a:r>
            <a:r>
              <a:rPr sz="2000" spc="-25" dirty="0">
                <a:solidFill>
                  <a:srgbClr val="980000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980000"/>
                </a:solidFill>
                <a:latin typeface="Consolas"/>
                <a:cs typeface="Consolas"/>
              </a:rPr>
              <a:t>ship)' </a:t>
            </a:r>
            <a:r>
              <a:rPr sz="2000" dirty="0">
                <a:latin typeface="Consolas"/>
                <a:cs typeface="Consolas"/>
              </a:rPr>
              <a:t>AND</a:t>
            </a:r>
            <a:r>
              <a:rPr sz="2000" spc="-15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(PAYLOAD_MASS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000" dirty="0">
                <a:latin typeface="Consolas"/>
                <a:cs typeface="Consolas"/>
              </a:rPr>
              <a:t>KG_</a:t>
            </a:r>
            <a:r>
              <a:rPr sz="2000" spc="-3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BETWEEN</a:t>
            </a:r>
            <a:r>
              <a:rPr sz="2000" spc="15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37761C"/>
                </a:solidFill>
                <a:latin typeface="Consolas"/>
                <a:cs typeface="Consolas"/>
              </a:rPr>
              <a:t>4000</a:t>
            </a:r>
            <a:r>
              <a:rPr sz="2000" spc="-15" dirty="0">
                <a:solidFill>
                  <a:srgbClr val="37761C"/>
                </a:solidFill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AND</a:t>
            </a:r>
            <a:r>
              <a:rPr sz="2000" spc="-15" dirty="0"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37761C"/>
                </a:solidFill>
                <a:latin typeface="Consolas"/>
                <a:cs typeface="Consolas"/>
              </a:rPr>
              <a:t>6000</a:t>
            </a:r>
            <a:r>
              <a:rPr sz="2000" spc="-10" dirty="0"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4925" y="4053823"/>
            <a:ext cx="10026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8755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Result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83475" y="4053823"/>
            <a:ext cx="6363970" cy="2214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 marR="5080" indent="-18605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199390" algn="l"/>
              </a:tabLst>
            </a:pPr>
            <a:r>
              <a:rPr sz="2200" dirty="0">
                <a:latin typeface="Arial"/>
                <a:cs typeface="Arial"/>
              </a:rPr>
              <a:t>In</a:t>
            </a:r>
            <a:r>
              <a:rPr sz="2200" spc="-16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130" dirty="0">
                <a:latin typeface="Arial"/>
                <a:cs typeface="Arial"/>
              </a:rPr>
              <a:t> </a:t>
            </a:r>
            <a:r>
              <a:rPr sz="2200" spc="-80" dirty="0">
                <a:latin typeface="Consolas"/>
                <a:cs typeface="Consolas"/>
              </a:rPr>
              <a:t>WHERE</a:t>
            </a:r>
            <a:r>
              <a:rPr sz="2200" spc="-220" dirty="0">
                <a:latin typeface="Consolas"/>
                <a:cs typeface="Consolas"/>
              </a:rPr>
              <a:t> </a:t>
            </a:r>
            <a:r>
              <a:rPr sz="2200" dirty="0">
                <a:latin typeface="Arial"/>
                <a:cs typeface="Arial"/>
              </a:rPr>
              <a:t>clause,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filter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dataset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to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perform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-50" dirty="0">
                <a:latin typeface="Arial"/>
                <a:cs typeface="Arial"/>
              </a:rPr>
              <a:t>a 	</a:t>
            </a:r>
            <a:r>
              <a:rPr sz="2200" dirty="0">
                <a:latin typeface="Arial"/>
                <a:cs typeface="Arial"/>
              </a:rPr>
              <a:t>search</a:t>
            </a:r>
            <a:r>
              <a:rPr sz="2200" spc="-15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if</a:t>
            </a:r>
            <a:r>
              <a:rPr sz="2200" spc="-100" dirty="0">
                <a:latin typeface="Arial"/>
                <a:cs typeface="Arial"/>
              </a:rPr>
              <a:t> </a:t>
            </a:r>
            <a:r>
              <a:rPr sz="2200" dirty="0">
                <a:latin typeface="Consolas"/>
                <a:cs typeface="Consolas"/>
              </a:rPr>
              <a:t>Landing</a:t>
            </a:r>
            <a:r>
              <a:rPr sz="2200" u="heavy" spc="2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 </a:t>
            </a:r>
            <a:r>
              <a:rPr sz="2200" spc="-60" dirty="0">
                <a:latin typeface="Consolas"/>
                <a:cs typeface="Consolas"/>
              </a:rPr>
              <a:t>outcome</a:t>
            </a:r>
            <a:r>
              <a:rPr sz="2200" spc="-229" dirty="0">
                <a:latin typeface="Consolas"/>
                <a:cs typeface="Consolas"/>
              </a:rPr>
              <a:t> </a:t>
            </a:r>
            <a:r>
              <a:rPr sz="2200" dirty="0">
                <a:latin typeface="Arial"/>
                <a:cs typeface="Arial"/>
              </a:rPr>
              <a:t>is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dirty="0">
                <a:latin typeface="Consolas"/>
                <a:cs typeface="Consolas"/>
              </a:rPr>
              <a:t>Success</a:t>
            </a:r>
            <a:r>
              <a:rPr sz="2200" spc="55" dirty="0">
                <a:latin typeface="Consolas"/>
                <a:cs typeface="Consolas"/>
              </a:rPr>
              <a:t> </a:t>
            </a:r>
            <a:r>
              <a:rPr sz="2200" spc="-10" dirty="0">
                <a:latin typeface="Consolas"/>
                <a:cs typeface="Consolas"/>
              </a:rPr>
              <a:t>(drone 	ship)</a:t>
            </a:r>
            <a:r>
              <a:rPr sz="2200" spc="-10" dirty="0"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  <a:p>
            <a:pPr marL="885190" marR="34925" lvl="1" indent="-397510" algn="just">
              <a:lnSpc>
                <a:spcPct val="100000"/>
              </a:lnSpc>
              <a:spcBef>
                <a:spcPts val="1400"/>
              </a:spcBef>
              <a:buChar char="○"/>
              <a:tabLst>
                <a:tab pos="885190" algn="l"/>
              </a:tabLst>
            </a:pPr>
            <a:r>
              <a:rPr sz="2200" dirty="0">
                <a:latin typeface="Arial"/>
                <a:cs typeface="Arial"/>
              </a:rPr>
              <a:t>Using</a:t>
            </a:r>
            <a:r>
              <a:rPr sz="2200" spc="-15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155" dirty="0">
                <a:latin typeface="Arial"/>
                <a:cs typeface="Arial"/>
              </a:rPr>
              <a:t> </a:t>
            </a:r>
            <a:r>
              <a:rPr sz="2200" spc="-155" dirty="0">
                <a:latin typeface="Consolas"/>
                <a:cs typeface="Consolas"/>
              </a:rPr>
              <a:t>AND</a:t>
            </a:r>
            <a:r>
              <a:rPr sz="2200" spc="-145" dirty="0">
                <a:latin typeface="Consolas"/>
                <a:cs typeface="Consolas"/>
              </a:rPr>
              <a:t> </a:t>
            </a:r>
            <a:r>
              <a:rPr sz="2200" dirty="0">
                <a:latin typeface="Arial"/>
                <a:cs typeface="Arial"/>
              </a:rPr>
              <a:t>operator</a:t>
            </a:r>
            <a:r>
              <a:rPr sz="2200" spc="4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to</a:t>
            </a:r>
            <a:r>
              <a:rPr sz="2200" spc="4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display</a:t>
            </a:r>
            <a:r>
              <a:rPr sz="2200" spc="4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4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record</a:t>
            </a:r>
            <a:r>
              <a:rPr sz="2200" spc="4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if </a:t>
            </a:r>
            <a:r>
              <a:rPr sz="2200" dirty="0">
                <a:latin typeface="Arial"/>
                <a:cs typeface="Arial"/>
              </a:rPr>
              <a:t>additional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condition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Consolas"/>
                <a:cs typeface="Consolas"/>
              </a:rPr>
              <a:t>PAYLOAD_MASS</a:t>
            </a:r>
            <a:r>
              <a:rPr sz="2200" u="heavy" spc="2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 </a:t>
            </a:r>
            <a:r>
              <a:rPr sz="2200" dirty="0">
                <a:latin typeface="Consolas"/>
                <a:cs typeface="Consolas"/>
              </a:rPr>
              <a:t>KG_</a:t>
            </a:r>
            <a:r>
              <a:rPr sz="2200" spc="-5" dirty="0">
                <a:latin typeface="Consolas"/>
                <a:cs typeface="Consolas"/>
              </a:rPr>
              <a:t> </a:t>
            </a:r>
            <a:r>
              <a:rPr sz="2200" spc="-25" dirty="0">
                <a:latin typeface="Arial"/>
                <a:cs typeface="Arial"/>
              </a:rPr>
              <a:t>is </a:t>
            </a:r>
            <a:r>
              <a:rPr sz="2200" dirty="0">
                <a:latin typeface="Arial"/>
                <a:cs typeface="Arial"/>
              </a:rPr>
              <a:t>between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Consolas"/>
                <a:cs typeface="Consolas"/>
              </a:rPr>
              <a:t>4000</a:t>
            </a:r>
            <a:r>
              <a:rPr sz="2200" spc="-20" dirty="0">
                <a:latin typeface="Consolas"/>
                <a:cs typeface="Consolas"/>
              </a:rPr>
              <a:t> </a:t>
            </a:r>
            <a:r>
              <a:rPr sz="2200" dirty="0">
                <a:latin typeface="Arial"/>
                <a:cs typeface="Arial"/>
              </a:rPr>
              <a:t>and</a:t>
            </a:r>
            <a:r>
              <a:rPr sz="2200" spc="-20" dirty="0">
                <a:latin typeface="Arial"/>
                <a:cs typeface="Arial"/>
              </a:rPr>
              <a:t>  </a:t>
            </a:r>
            <a:r>
              <a:rPr sz="2200" spc="-10" dirty="0">
                <a:latin typeface="Consolas"/>
                <a:cs typeface="Consolas"/>
              </a:rPr>
              <a:t>6000.</a:t>
            </a:r>
            <a:endParaRPr sz="2200">
              <a:latin typeface="Consolas"/>
              <a:cs typeface="Consola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850" y="4517200"/>
            <a:ext cx="1795199" cy="214141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69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45" dirty="0"/>
              <a:t>Total</a:t>
            </a:r>
            <a:r>
              <a:rPr sz="3100" spc="-55" dirty="0"/>
              <a:t> </a:t>
            </a:r>
            <a:r>
              <a:rPr sz="3100" dirty="0"/>
              <a:t>Number</a:t>
            </a:r>
            <a:r>
              <a:rPr sz="3100" spc="-40" dirty="0"/>
              <a:t> </a:t>
            </a:r>
            <a:r>
              <a:rPr sz="3100" dirty="0"/>
              <a:t>of</a:t>
            </a:r>
            <a:r>
              <a:rPr sz="3100" spc="-45" dirty="0"/>
              <a:t> </a:t>
            </a:r>
            <a:r>
              <a:rPr sz="3100" dirty="0"/>
              <a:t>Successful</a:t>
            </a:r>
            <a:r>
              <a:rPr sz="3100" spc="-45" dirty="0"/>
              <a:t> </a:t>
            </a:r>
            <a:r>
              <a:rPr sz="3100" dirty="0"/>
              <a:t>and</a:t>
            </a:r>
            <a:r>
              <a:rPr sz="3100" spc="-40" dirty="0"/>
              <a:t> </a:t>
            </a:r>
            <a:r>
              <a:rPr sz="3100" dirty="0"/>
              <a:t>Failure</a:t>
            </a:r>
            <a:r>
              <a:rPr sz="3100" spc="-40" dirty="0"/>
              <a:t> </a:t>
            </a:r>
            <a:r>
              <a:rPr sz="3100" dirty="0"/>
              <a:t>Mission</a:t>
            </a:r>
            <a:r>
              <a:rPr sz="3100" spc="-40" dirty="0"/>
              <a:t> </a:t>
            </a:r>
            <a:r>
              <a:rPr sz="3100" spc="-10" dirty="0"/>
              <a:t>Outcomes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884925" y="1453674"/>
            <a:ext cx="9734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8755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Query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0724" y="1917050"/>
            <a:ext cx="4848860" cy="1512570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70"/>
              </a:spcBef>
            </a:pPr>
            <a:r>
              <a:rPr sz="2000" dirty="0">
                <a:latin typeface="Consolas"/>
                <a:cs typeface="Consolas"/>
              </a:rPr>
              <a:t>SELECT</a:t>
            </a:r>
            <a:r>
              <a:rPr sz="2000" spc="-30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MISSION_OUTCOME,</a:t>
            </a:r>
            <a:endParaRPr sz="2000">
              <a:latin typeface="Consolas"/>
              <a:cs typeface="Consolas"/>
            </a:endParaRPr>
          </a:p>
          <a:p>
            <a:pPr marL="85725" marR="492759" indent="914400">
              <a:lnSpc>
                <a:spcPct val="100000"/>
              </a:lnSpc>
            </a:pPr>
            <a:r>
              <a:rPr sz="2000" dirty="0">
                <a:latin typeface="Consolas"/>
                <a:cs typeface="Consolas"/>
              </a:rPr>
              <a:t>COUNT(</a:t>
            </a:r>
            <a:r>
              <a:rPr sz="2000" dirty="0">
                <a:solidFill>
                  <a:srgbClr val="9900FF"/>
                </a:solidFill>
                <a:latin typeface="Consolas"/>
                <a:cs typeface="Consolas"/>
              </a:rPr>
              <a:t>*</a:t>
            </a:r>
            <a:r>
              <a:rPr sz="2000" dirty="0">
                <a:latin typeface="Consolas"/>
                <a:cs typeface="Consolas"/>
              </a:rPr>
              <a:t>)</a:t>
            </a:r>
            <a:r>
              <a:rPr sz="2000" spc="-3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AS</a:t>
            </a:r>
            <a:r>
              <a:rPr sz="2000" spc="-20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total_number </a:t>
            </a:r>
            <a:r>
              <a:rPr sz="2000" dirty="0">
                <a:latin typeface="Consolas"/>
                <a:cs typeface="Consolas"/>
              </a:rPr>
              <a:t>FROM</a:t>
            </a:r>
            <a:r>
              <a:rPr sz="2000" spc="-20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SPACEXTBL</a:t>
            </a:r>
            <a:endParaRPr sz="2000">
              <a:latin typeface="Consolas"/>
              <a:cs typeface="Consolas"/>
            </a:endParaRPr>
          </a:p>
          <a:p>
            <a:pPr marL="85725">
              <a:lnSpc>
                <a:spcPct val="100000"/>
              </a:lnSpc>
            </a:pPr>
            <a:r>
              <a:rPr sz="2000" dirty="0">
                <a:latin typeface="Consolas"/>
                <a:cs typeface="Consolas"/>
              </a:rPr>
              <a:t>GROUP</a:t>
            </a:r>
            <a:r>
              <a:rPr sz="2000" spc="-2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BY</a:t>
            </a:r>
            <a:r>
              <a:rPr sz="2000" spc="-15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MISSION_OUTCOME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25" y="3557323"/>
            <a:ext cx="10026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8755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Result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1800" y="1447424"/>
            <a:ext cx="4833620" cy="4906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 marR="927100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9390" algn="l"/>
              </a:tabLst>
            </a:pPr>
            <a:r>
              <a:rPr sz="2200" dirty="0">
                <a:latin typeface="Arial"/>
                <a:cs typeface="Arial"/>
              </a:rPr>
              <a:t>Using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10" dirty="0">
                <a:latin typeface="Consolas"/>
                <a:cs typeface="Consolas"/>
              </a:rPr>
              <a:t>COUNT()</a:t>
            </a:r>
            <a:r>
              <a:rPr sz="2200" spc="-595" dirty="0">
                <a:latin typeface="Consolas"/>
                <a:cs typeface="Consolas"/>
              </a:rPr>
              <a:t> </a:t>
            </a:r>
            <a:r>
              <a:rPr sz="2200" dirty="0">
                <a:latin typeface="Arial"/>
                <a:cs typeface="Arial"/>
              </a:rPr>
              <a:t>function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to 	</a:t>
            </a:r>
            <a:r>
              <a:rPr sz="2200" dirty="0">
                <a:latin typeface="Arial"/>
                <a:cs typeface="Arial"/>
              </a:rPr>
              <a:t>calculate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total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number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of 	</a:t>
            </a:r>
            <a:r>
              <a:rPr sz="2200" spc="-10" dirty="0">
                <a:latin typeface="Arial"/>
                <a:cs typeface="Arial"/>
              </a:rPr>
              <a:t>columns.</a:t>
            </a:r>
            <a:endParaRPr sz="2200">
              <a:latin typeface="Arial"/>
              <a:cs typeface="Arial"/>
            </a:endParaRPr>
          </a:p>
          <a:p>
            <a:pPr marL="198120" marR="558800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9390" algn="l"/>
              </a:tabLst>
            </a:pPr>
            <a:r>
              <a:rPr sz="2200" dirty="0">
                <a:latin typeface="Arial"/>
                <a:cs typeface="Arial"/>
              </a:rPr>
              <a:t>Using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Consolas"/>
                <a:cs typeface="Consolas"/>
              </a:rPr>
              <a:t>GROUP</a:t>
            </a:r>
            <a:r>
              <a:rPr sz="2200" spc="-15" dirty="0">
                <a:latin typeface="Consolas"/>
                <a:cs typeface="Consolas"/>
              </a:rPr>
              <a:t> </a:t>
            </a:r>
            <a:r>
              <a:rPr sz="2200" spc="-10" dirty="0">
                <a:latin typeface="Consolas"/>
                <a:cs typeface="Consolas"/>
              </a:rPr>
              <a:t>BY</a:t>
            </a:r>
            <a:r>
              <a:rPr sz="2200" spc="-590" dirty="0">
                <a:latin typeface="Consolas"/>
                <a:cs typeface="Consolas"/>
              </a:rPr>
              <a:t> </a:t>
            </a:r>
            <a:r>
              <a:rPr sz="2200" spc="-10" dirty="0">
                <a:latin typeface="Arial"/>
                <a:cs typeface="Arial"/>
              </a:rPr>
              <a:t>statement, 	</a:t>
            </a:r>
            <a:r>
              <a:rPr sz="2200" dirty="0">
                <a:latin typeface="Arial"/>
                <a:cs typeface="Arial"/>
              </a:rPr>
              <a:t>groups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rows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that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have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same 	</a:t>
            </a:r>
            <a:r>
              <a:rPr sz="2200" dirty="0">
                <a:latin typeface="Arial"/>
                <a:cs typeface="Arial"/>
              </a:rPr>
              <a:t>values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into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summary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rows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to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find 	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total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number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in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each 	</a:t>
            </a:r>
            <a:r>
              <a:rPr sz="2200" spc="-10" dirty="0">
                <a:latin typeface="Consolas"/>
                <a:cs typeface="Consolas"/>
              </a:rPr>
              <a:t>Mission_outcome</a:t>
            </a:r>
            <a:r>
              <a:rPr sz="2200" spc="-10" dirty="0"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  <a:p>
            <a:pPr marL="198120" marR="714375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9390" algn="l"/>
              </a:tabLst>
            </a:pPr>
            <a:r>
              <a:rPr sz="2200" dirty="0">
                <a:latin typeface="Arial"/>
                <a:cs typeface="Arial"/>
              </a:rPr>
              <a:t>According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to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result,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i="1" spc="-10" dirty="0">
                <a:latin typeface="Arial"/>
                <a:cs typeface="Arial"/>
              </a:rPr>
              <a:t>SpaceX 	</a:t>
            </a:r>
            <a:r>
              <a:rPr sz="2200" dirty="0">
                <a:latin typeface="Arial"/>
                <a:cs typeface="Arial"/>
              </a:rPr>
              <a:t>seems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to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have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successfully 	</a:t>
            </a:r>
            <a:r>
              <a:rPr sz="2200" b="1" dirty="0">
                <a:latin typeface="Arial"/>
                <a:cs typeface="Arial"/>
              </a:rPr>
              <a:t>completed</a:t>
            </a:r>
            <a:r>
              <a:rPr sz="2200" b="1" spc="-3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nearly</a:t>
            </a:r>
            <a:r>
              <a:rPr sz="2200" b="1" spc="-2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99%</a:t>
            </a:r>
            <a:r>
              <a:rPr sz="2200" b="1" spc="-2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of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spc="-25" dirty="0">
                <a:latin typeface="Arial"/>
                <a:cs typeface="Arial"/>
              </a:rPr>
              <a:t>its 	</a:t>
            </a:r>
            <a:r>
              <a:rPr sz="2200" b="1" spc="-10" dirty="0">
                <a:latin typeface="Arial"/>
                <a:cs typeface="Arial"/>
              </a:rPr>
              <a:t>missions</a:t>
            </a:r>
            <a:r>
              <a:rPr sz="2200" spc="-10" dirty="0"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2025"/>
              </a:spcBef>
            </a:pPr>
            <a:r>
              <a:rPr sz="1600" spc="-25" dirty="0">
                <a:solidFill>
                  <a:srgbClr val="1B7DDB"/>
                </a:solidFill>
                <a:latin typeface="Arial"/>
                <a:cs typeface="Arial"/>
              </a:rPr>
              <a:t>32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724" y="4020700"/>
            <a:ext cx="4761799" cy="178567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1B7DDB"/>
                </a:solidFill>
                <a:latin typeface="Arial"/>
                <a:cs typeface="Arial"/>
              </a:rPr>
              <a:t>33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Boosters</a:t>
            </a:r>
            <a:r>
              <a:rPr spc="-25" dirty="0"/>
              <a:t> </a:t>
            </a:r>
            <a:r>
              <a:rPr dirty="0"/>
              <a:t>Carried</a:t>
            </a:r>
            <a:r>
              <a:rPr spc="-15" dirty="0"/>
              <a:t> </a:t>
            </a:r>
            <a:r>
              <a:rPr dirty="0"/>
              <a:t>Maximum</a:t>
            </a:r>
            <a:r>
              <a:rPr spc="-15" dirty="0"/>
              <a:t> </a:t>
            </a:r>
            <a:r>
              <a:rPr spc="-10" dirty="0"/>
              <a:t>Payload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90724" y="1917050"/>
            <a:ext cx="5212715" cy="1917064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000125" marR="655955" indent="-914400">
              <a:lnSpc>
                <a:spcPct val="100000"/>
              </a:lnSpc>
              <a:spcBef>
                <a:spcPts val="265"/>
              </a:spcBef>
              <a:tabLst>
                <a:tab pos="2952115" algn="l"/>
              </a:tabLst>
            </a:pPr>
            <a:r>
              <a:rPr sz="2000" dirty="0">
                <a:latin typeface="Consolas"/>
                <a:cs typeface="Consolas"/>
              </a:rPr>
              <a:t>SELECT</a:t>
            </a:r>
            <a:r>
              <a:rPr sz="2000" spc="-3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DISTINCT</a:t>
            </a:r>
            <a:r>
              <a:rPr sz="2000" spc="-35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BOOSTER_VERSION, PAYLOAD_MASS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000" spc="-25" dirty="0">
                <a:latin typeface="Consolas"/>
                <a:cs typeface="Consolas"/>
              </a:rPr>
              <a:t>KG_</a:t>
            </a:r>
            <a:endParaRPr sz="2000">
              <a:latin typeface="Consolas"/>
              <a:cs typeface="Consolas"/>
            </a:endParaRPr>
          </a:p>
          <a:p>
            <a:pPr marL="85725">
              <a:lnSpc>
                <a:spcPct val="100000"/>
              </a:lnSpc>
            </a:pPr>
            <a:r>
              <a:rPr sz="2000" dirty="0">
                <a:latin typeface="Consolas"/>
                <a:cs typeface="Consolas"/>
              </a:rPr>
              <a:t>FROM</a:t>
            </a:r>
            <a:r>
              <a:rPr sz="2000" spc="-20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SPACEXTBL</a:t>
            </a:r>
            <a:endParaRPr sz="2000">
              <a:latin typeface="Consolas"/>
              <a:cs typeface="Consolas"/>
            </a:endParaRPr>
          </a:p>
          <a:p>
            <a:pPr marL="85725">
              <a:lnSpc>
                <a:spcPct val="100000"/>
              </a:lnSpc>
              <a:tabLst>
                <a:tab pos="2874010" algn="l"/>
              </a:tabLst>
            </a:pPr>
            <a:r>
              <a:rPr sz="2000" dirty="0">
                <a:latin typeface="Consolas"/>
                <a:cs typeface="Consolas"/>
              </a:rPr>
              <a:t>WHERE</a:t>
            </a:r>
            <a:r>
              <a:rPr sz="2000" spc="-25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PAYLOAD_MASS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000" dirty="0">
                <a:latin typeface="Consolas"/>
                <a:cs typeface="Consolas"/>
              </a:rPr>
              <a:t>KG_</a:t>
            </a:r>
            <a:r>
              <a:rPr sz="2000" spc="15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9900FF"/>
                </a:solidFill>
                <a:latin typeface="Consolas"/>
                <a:cs typeface="Consolas"/>
              </a:rPr>
              <a:t>=</a:t>
            </a:r>
            <a:r>
              <a:rPr sz="2000" spc="-5" dirty="0">
                <a:solidFill>
                  <a:srgbClr val="9900FF"/>
                </a:solidFill>
                <a:latin typeface="Consolas"/>
                <a:cs typeface="Consolas"/>
              </a:rPr>
              <a:t> </a:t>
            </a:r>
            <a:r>
              <a:rPr sz="2000" spc="-50" dirty="0">
                <a:latin typeface="Consolas"/>
                <a:cs typeface="Consolas"/>
              </a:rPr>
              <a:t>(</a:t>
            </a:r>
            <a:endParaRPr sz="2000">
              <a:latin typeface="Consolas"/>
              <a:cs typeface="Consolas"/>
            </a:endParaRPr>
          </a:p>
          <a:p>
            <a:pPr marL="1000125" marR="160020">
              <a:lnSpc>
                <a:spcPct val="100000"/>
              </a:lnSpc>
              <a:tabLst>
                <a:tab pos="4485640" algn="l"/>
              </a:tabLst>
            </a:pPr>
            <a:r>
              <a:rPr sz="2000" dirty="0">
                <a:latin typeface="Consolas"/>
                <a:cs typeface="Consolas"/>
              </a:rPr>
              <a:t>SELECT</a:t>
            </a:r>
            <a:r>
              <a:rPr sz="2000" spc="-30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MAX(PAYLOAD_MASS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000" spc="-20" dirty="0">
                <a:latin typeface="Consolas"/>
                <a:cs typeface="Consolas"/>
              </a:rPr>
              <a:t>KG_) </a:t>
            </a:r>
            <a:r>
              <a:rPr sz="2000" dirty="0">
                <a:latin typeface="Consolas"/>
                <a:cs typeface="Consolas"/>
              </a:rPr>
              <a:t>FROM</a:t>
            </a:r>
            <a:r>
              <a:rPr sz="2000" spc="-20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SPACEXTBL)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25" y="1453674"/>
            <a:ext cx="78200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8755" algn="l"/>
                <a:tab pos="6829425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Query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	•</a:t>
            </a:r>
            <a:r>
              <a:rPr sz="2200" spc="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Result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4924" y="3891911"/>
            <a:ext cx="6383020" cy="2550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 marR="5080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9390" algn="l"/>
                <a:tab pos="2346325" algn="l"/>
              </a:tabLst>
            </a:pPr>
            <a:r>
              <a:rPr sz="2200" dirty="0">
                <a:latin typeface="Arial"/>
                <a:cs typeface="Arial"/>
              </a:rPr>
              <a:t>Using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subquery,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first,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find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maximum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value</a:t>
            </a:r>
            <a:r>
              <a:rPr sz="2200" spc="-25" dirty="0">
                <a:latin typeface="Arial"/>
                <a:cs typeface="Arial"/>
              </a:rPr>
              <a:t> of 	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payload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by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using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10" dirty="0">
                <a:latin typeface="Consolas"/>
                <a:cs typeface="Consolas"/>
              </a:rPr>
              <a:t>MAX()</a:t>
            </a:r>
            <a:r>
              <a:rPr sz="2200" spc="-595" dirty="0">
                <a:latin typeface="Consolas"/>
                <a:cs typeface="Consolas"/>
              </a:rPr>
              <a:t> </a:t>
            </a:r>
            <a:r>
              <a:rPr sz="2200" dirty="0">
                <a:latin typeface="Arial"/>
                <a:cs typeface="Arial"/>
              </a:rPr>
              <a:t>function,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and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second, 	</a:t>
            </a:r>
            <a:r>
              <a:rPr sz="2200" dirty="0">
                <a:latin typeface="Arial"/>
                <a:cs typeface="Arial"/>
              </a:rPr>
              <a:t>filter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dataset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to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perform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search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if 	</a:t>
            </a:r>
            <a:r>
              <a:rPr sz="2200" spc="-10" dirty="0">
                <a:latin typeface="Consolas"/>
                <a:cs typeface="Consolas"/>
              </a:rPr>
              <a:t>PAYLOAD_MASS</a:t>
            </a:r>
            <a:r>
              <a:rPr sz="2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spc="-10" dirty="0">
                <a:latin typeface="Consolas"/>
                <a:cs typeface="Consolas"/>
              </a:rPr>
              <a:t>KG_</a:t>
            </a:r>
            <a:r>
              <a:rPr sz="2200" spc="-580" dirty="0">
                <a:latin typeface="Consolas"/>
                <a:cs typeface="Consolas"/>
              </a:rPr>
              <a:t> </a:t>
            </a:r>
            <a:r>
              <a:rPr sz="2200" dirty="0">
                <a:latin typeface="Arial"/>
                <a:cs typeface="Arial"/>
              </a:rPr>
              <a:t>is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maximum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value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of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the 	</a:t>
            </a:r>
            <a:r>
              <a:rPr sz="2200" spc="-10" dirty="0">
                <a:latin typeface="Arial"/>
                <a:cs typeface="Arial"/>
              </a:rPr>
              <a:t>payload.</a:t>
            </a:r>
            <a:endParaRPr sz="2200">
              <a:latin typeface="Arial"/>
              <a:cs typeface="Arial"/>
            </a:endParaRPr>
          </a:p>
          <a:p>
            <a:pPr marL="198755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8755" algn="l"/>
              </a:tabLst>
            </a:pPr>
            <a:r>
              <a:rPr sz="2200" dirty="0">
                <a:latin typeface="Arial"/>
                <a:cs typeface="Arial"/>
              </a:rPr>
              <a:t>According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to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result,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version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dirty="0">
                <a:latin typeface="Consolas"/>
                <a:cs typeface="Consolas"/>
              </a:rPr>
              <a:t>F9</a:t>
            </a:r>
            <a:r>
              <a:rPr sz="2200" spc="-35" dirty="0">
                <a:latin typeface="Consolas"/>
                <a:cs typeface="Consolas"/>
              </a:rPr>
              <a:t> </a:t>
            </a:r>
            <a:r>
              <a:rPr sz="2200" dirty="0">
                <a:latin typeface="Consolas"/>
                <a:cs typeface="Consolas"/>
              </a:rPr>
              <a:t>B5</a:t>
            </a:r>
            <a:r>
              <a:rPr sz="2200" spc="-30" dirty="0">
                <a:latin typeface="Consolas"/>
                <a:cs typeface="Consolas"/>
              </a:rPr>
              <a:t> </a:t>
            </a:r>
            <a:r>
              <a:rPr sz="2200" spc="-10" dirty="0">
                <a:latin typeface="Consolas"/>
                <a:cs typeface="Consolas"/>
              </a:rPr>
              <a:t>B10xx.x</a:t>
            </a:r>
            <a:endParaRPr sz="2200">
              <a:latin typeface="Consolas"/>
              <a:cs typeface="Consolas"/>
            </a:endParaRPr>
          </a:p>
          <a:p>
            <a:pPr marL="199390">
              <a:lnSpc>
                <a:spcPct val="100000"/>
              </a:lnSpc>
            </a:pPr>
            <a:r>
              <a:rPr sz="2200" dirty="0">
                <a:latin typeface="Arial"/>
                <a:cs typeface="Arial"/>
              </a:rPr>
              <a:t>boosters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could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carried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maximum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payload.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9600" y="1917050"/>
            <a:ext cx="3086999" cy="441742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2015</a:t>
            </a:r>
            <a:r>
              <a:rPr spc="-25" dirty="0"/>
              <a:t> </a:t>
            </a:r>
            <a:r>
              <a:rPr dirty="0"/>
              <a:t>Launch</a:t>
            </a:r>
            <a:r>
              <a:rPr spc="-25" dirty="0"/>
              <a:t> </a:t>
            </a:r>
            <a:r>
              <a:rPr spc="-10" dirty="0"/>
              <a:t>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4925" y="1453674"/>
            <a:ext cx="9734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8755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Query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0724" y="1917050"/>
            <a:ext cx="5005705" cy="2152015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L="1000125" marR="1564640" indent="-914400">
              <a:lnSpc>
                <a:spcPts val="2400"/>
              </a:lnSpc>
              <a:spcBef>
                <a:spcPts val="70"/>
              </a:spcBef>
              <a:tabLst>
                <a:tab pos="2316480" algn="l"/>
              </a:tabLst>
            </a:pPr>
            <a:r>
              <a:rPr sz="2000" dirty="0">
                <a:latin typeface="Consolas"/>
                <a:cs typeface="Consolas"/>
              </a:rPr>
              <a:t>SELECT</a:t>
            </a:r>
            <a:r>
              <a:rPr sz="2000" spc="-30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LANDING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000" spc="-10" dirty="0">
                <a:latin typeface="Consolas"/>
                <a:cs typeface="Consolas"/>
              </a:rPr>
              <a:t>OUTCOME, BOOSTER_VERSION, LAUNCH_SITE</a:t>
            </a:r>
            <a:endParaRPr sz="2000">
              <a:latin typeface="Consolas"/>
              <a:cs typeface="Consolas"/>
            </a:endParaRPr>
          </a:p>
          <a:p>
            <a:pPr marL="85725">
              <a:lnSpc>
                <a:spcPts val="2320"/>
              </a:lnSpc>
            </a:pPr>
            <a:r>
              <a:rPr sz="2000" dirty="0">
                <a:latin typeface="Consolas"/>
                <a:cs typeface="Consolas"/>
              </a:rPr>
              <a:t>FROM</a:t>
            </a:r>
            <a:r>
              <a:rPr sz="2000" spc="-20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SPACEXTBL</a:t>
            </a:r>
            <a:endParaRPr sz="2000">
              <a:latin typeface="Consolas"/>
              <a:cs typeface="Consolas"/>
            </a:endParaRPr>
          </a:p>
          <a:p>
            <a:pPr marL="85725">
              <a:lnSpc>
                <a:spcPct val="100000"/>
              </a:lnSpc>
              <a:tabLst>
                <a:tab pos="2176780" algn="l"/>
              </a:tabLst>
            </a:pPr>
            <a:r>
              <a:rPr sz="2000" dirty="0">
                <a:latin typeface="Consolas"/>
                <a:cs typeface="Consolas"/>
              </a:rPr>
              <a:t>WHERE</a:t>
            </a:r>
            <a:r>
              <a:rPr sz="2000" spc="-25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LANDING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000" spc="-10" dirty="0">
                <a:latin typeface="Consolas"/>
                <a:cs typeface="Consolas"/>
              </a:rPr>
              <a:t>OUTCOME</a:t>
            </a:r>
            <a:endParaRPr sz="2000">
              <a:latin typeface="Consolas"/>
              <a:cs typeface="Consolas"/>
            </a:endParaRPr>
          </a:p>
          <a:p>
            <a:pPr marL="1000125" marR="193040" indent="457200">
              <a:lnSpc>
                <a:spcPct val="100000"/>
              </a:lnSpc>
            </a:pPr>
            <a:r>
              <a:rPr sz="2000" dirty="0">
                <a:solidFill>
                  <a:srgbClr val="9900FF"/>
                </a:solidFill>
                <a:latin typeface="Consolas"/>
                <a:cs typeface="Consolas"/>
              </a:rPr>
              <a:t>=</a:t>
            </a:r>
            <a:r>
              <a:rPr sz="2000" spc="-25" dirty="0">
                <a:solidFill>
                  <a:srgbClr val="9900F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980000"/>
                </a:solidFill>
                <a:latin typeface="Consolas"/>
                <a:cs typeface="Consolas"/>
              </a:rPr>
              <a:t>'Failure</a:t>
            </a:r>
            <a:r>
              <a:rPr sz="2000" spc="-25" dirty="0">
                <a:solidFill>
                  <a:srgbClr val="980000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980000"/>
                </a:solidFill>
                <a:latin typeface="Consolas"/>
                <a:cs typeface="Consolas"/>
              </a:rPr>
              <a:t>(drone</a:t>
            </a:r>
            <a:r>
              <a:rPr sz="2000" spc="-25" dirty="0">
                <a:solidFill>
                  <a:srgbClr val="980000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980000"/>
                </a:solidFill>
                <a:latin typeface="Consolas"/>
                <a:cs typeface="Consolas"/>
              </a:rPr>
              <a:t>ship)' </a:t>
            </a:r>
            <a:r>
              <a:rPr sz="2000" dirty="0">
                <a:latin typeface="Consolas"/>
                <a:cs typeface="Consolas"/>
              </a:rPr>
              <a:t>AND</a:t>
            </a:r>
            <a:r>
              <a:rPr sz="2000" spc="-3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YEAR(DATE)</a:t>
            </a:r>
            <a:r>
              <a:rPr sz="2000" spc="-10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9900FF"/>
                </a:solidFill>
                <a:latin typeface="Consolas"/>
                <a:cs typeface="Consolas"/>
              </a:rPr>
              <a:t>=</a:t>
            </a:r>
            <a:r>
              <a:rPr sz="2000" spc="-20" dirty="0">
                <a:solidFill>
                  <a:srgbClr val="9900FF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980000"/>
                </a:solidFill>
                <a:latin typeface="Consolas"/>
                <a:cs typeface="Consolas"/>
              </a:rPr>
              <a:t>'2015'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000" y="1453674"/>
            <a:ext cx="10026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8755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Result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6874" y="4114074"/>
            <a:ext cx="10518140" cy="2239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055" marR="194310" indent="-186055" algn="ctr">
              <a:lnSpc>
                <a:spcPct val="100000"/>
              </a:lnSpc>
              <a:spcBef>
                <a:spcPts val="100"/>
              </a:spcBef>
              <a:buChar char="•"/>
              <a:tabLst>
                <a:tab pos="186055" algn="l"/>
                <a:tab pos="8933815" algn="l"/>
              </a:tabLst>
            </a:pPr>
            <a:r>
              <a:rPr sz="2200" dirty="0">
                <a:latin typeface="Arial"/>
                <a:cs typeface="Arial"/>
              </a:rPr>
              <a:t>In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10" dirty="0">
                <a:latin typeface="Consolas"/>
                <a:cs typeface="Consolas"/>
              </a:rPr>
              <a:t>WHERE</a:t>
            </a:r>
            <a:r>
              <a:rPr sz="2200" spc="-595" dirty="0">
                <a:latin typeface="Consolas"/>
                <a:cs typeface="Consolas"/>
              </a:rPr>
              <a:t> </a:t>
            </a:r>
            <a:r>
              <a:rPr sz="2200" dirty="0">
                <a:latin typeface="Arial"/>
                <a:cs typeface="Arial"/>
              </a:rPr>
              <a:t>clause,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filter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dataset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to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perform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search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if</a:t>
            </a:r>
            <a:r>
              <a:rPr sz="2200" spc="35" dirty="0">
                <a:latin typeface="Arial"/>
                <a:cs typeface="Arial"/>
              </a:rPr>
              <a:t> </a:t>
            </a:r>
            <a:r>
              <a:rPr sz="2200" spc="-10" dirty="0">
                <a:latin typeface="Consolas"/>
                <a:cs typeface="Consolas"/>
              </a:rPr>
              <a:t>Landing</a:t>
            </a:r>
            <a:r>
              <a:rPr sz="2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200" spc="-10" dirty="0">
                <a:latin typeface="Consolas"/>
                <a:cs typeface="Consolas"/>
              </a:rPr>
              <a:t>outcome</a:t>
            </a:r>
            <a:r>
              <a:rPr sz="2200" spc="-540" dirty="0">
                <a:latin typeface="Consolas"/>
                <a:cs typeface="Consolas"/>
              </a:rPr>
              <a:t> </a:t>
            </a:r>
            <a:r>
              <a:rPr sz="2200" spc="-25" dirty="0">
                <a:latin typeface="Arial"/>
                <a:cs typeface="Arial"/>
              </a:rPr>
              <a:t>is</a:t>
            </a:r>
            <a:endParaRPr sz="2200">
              <a:latin typeface="Arial"/>
              <a:cs typeface="Arial"/>
            </a:endParaRPr>
          </a:p>
          <a:p>
            <a:pPr marL="199390">
              <a:lnSpc>
                <a:spcPct val="100000"/>
              </a:lnSpc>
            </a:pPr>
            <a:r>
              <a:rPr sz="2200" dirty="0">
                <a:latin typeface="Consolas"/>
                <a:cs typeface="Consolas"/>
              </a:rPr>
              <a:t>Failure</a:t>
            </a:r>
            <a:r>
              <a:rPr sz="2200" spc="-35" dirty="0">
                <a:latin typeface="Consolas"/>
                <a:cs typeface="Consolas"/>
              </a:rPr>
              <a:t> </a:t>
            </a:r>
            <a:r>
              <a:rPr sz="2200" dirty="0">
                <a:latin typeface="Consolas"/>
                <a:cs typeface="Consolas"/>
              </a:rPr>
              <a:t>(drone</a:t>
            </a:r>
            <a:r>
              <a:rPr sz="2200" spc="-30" dirty="0">
                <a:latin typeface="Consolas"/>
                <a:cs typeface="Consolas"/>
              </a:rPr>
              <a:t> </a:t>
            </a:r>
            <a:r>
              <a:rPr sz="2200" spc="-10" dirty="0">
                <a:latin typeface="Consolas"/>
                <a:cs typeface="Consolas"/>
              </a:rPr>
              <a:t>ship)</a:t>
            </a:r>
            <a:r>
              <a:rPr sz="2200" spc="-10" dirty="0"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  <a:p>
            <a:pPr marL="396875" marR="206375" lvl="1" indent="-396875" algn="ctr">
              <a:lnSpc>
                <a:spcPct val="100000"/>
              </a:lnSpc>
              <a:spcBef>
                <a:spcPts val="1400"/>
              </a:spcBef>
              <a:buChar char="○"/>
              <a:tabLst>
                <a:tab pos="396875" algn="l"/>
              </a:tabLst>
            </a:pPr>
            <a:r>
              <a:rPr sz="2200" dirty="0">
                <a:latin typeface="Arial"/>
                <a:cs typeface="Arial"/>
              </a:rPr>
              <a:t>Using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10" dirty="0">
                <a:latin typeface="Consolas"/>
                <a:cs typeface="Consolas"/>
              </a:rPr>
              <a:t>AND</a:t>
            </a:r>
            <a:r>
              <a:rPr sz="2200" spc="-600" dirty="0">
                <a:latin typeface="Consolas"/>
                <a:cs typeface="Consolas"/>
              </a:rPr>
              <a:t> </a:t>
            </a:r>
            <a:r>
              <a:rPr sz="2200" dirty="0">
                <a:latin typeface="Arial"/>
                <a:cs typeface="Arial"/>
              </a:rPr>
              <a:t>operator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to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display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record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if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additional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condition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dirty="0">
                <a:latin typeface="Consolas"/>
                <a:cs typeface="Consolas"/>
              </a:rPr>
              <a:t>YEAR</a:t>
            </a:r>
            <a:r>
              <a:rPr sz="2200" spc="-20" dirty="0">
                <a:latin typeface="Consolas"/>
                <a:cs typeface="Consolas"/>
              </a:rPr>
              <a:t> </a:t>
            </a:r>
            <a:r>
              <a:rPr sz="2200" spc="-25" dirty="0">
                <a:latin typeface="Arial"/>
                <a:cs typeface="Arial"/>
              </a:rPr>
              <a:t>is</a:t>
            </a:r>
            <a:endParaRPr sz="2200">
              <a:latin typeface="Arial"/>
              <a:cs typeface="Arial"/>
            </a:endParaRPr>
          </a:p>
          <a:p>
            <a:pPr marL="885190">
              <a:lnSpc>
                <a:spcPct val="100000"/>
              </a:lnSpc>
            </a:pPr>
            <a:r>
              <a:rPr sz="2200" spc="-10" dirty="0">
                <a:latin typeface="Consolas"/>
                <a:cs typeface="Consolas"/>
              </a:rPr>
              <a:t>2015.</a:t>
            </a:r>
            <a:endParaRPr sz="2200">
              <a:latin typeface="Consolas"/>
              <a:cs typeface="Consolas"/>
            </a:endParaRPr>
          </a:p>
          <a:p>
            <a:pPr marL="427355" indent="-326390">
              <a:lnSpc>
                <a:spcPts val="2395"/>
              </a:lnSpc>
              <a:spcBef>
                <a:spcPts val="1400"/>
              </a:spcBef>
              <a:buChar char="•"/>
              <a:tabLst>
                <a:tab pos="427355" algn="l"/>
              </a:tabLst>
            </a:pPr>
            <a:r>
              <a:rPr sz="2200" dirty="0">
                <a:latin typeface="Arial"/>
                <a:cs typeface="Arial"/>
              </a:rPr>
              <a:t>In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2015,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there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were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two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landing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failures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on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drone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ships.</a:t>
            </a:r>
            <a:endParaRPr sz="2200">
              <a:latin typeface="Arial"/>
              <a:cs typeface="Arial"/>
            </a:endParaRPr>
          </a:p>
          <a:p>
            <a:pPr marR="5080" algn="r">
              <a:lnSpc>
                <a:spcPts val="1675"/>
              </a:lnSpc>
            </a:pPr>
            <a:r>
              <a:rPr sz="1600" spc="-25" dirty="0">
                <a:solidFill>
                  <a:srgbClr val="1B7DDB"/>
                </a:solidFill>
                <a:latin typeface="Arial"/>
                <a:cs typeface="Arial"/>
              </a:rPr>
              <a:t>34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93675" y="1917050"/>
            <a:ext cx="5005199" cy="135344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1B7DDB"/>
                </a:solidFill>
                <a:latin typeface="Arial"/>
                <a:cs typeface="Arial"/>
              </a:rPr>
              <a:t>35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819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Rank</a:t>
            </a:r>
            <a:r>
              <a:rPr sz="2800" spc="-5" dirty="0"/>
              <a:t> </a:t>
            </a:r>
            <a:r>
              <a:rPr sz="2800" dirty="0"/>
              <a:t>Landing</a:t>
            </a:r>
            <a:r>
              <a:rPr sz="2800" spc="-5" dirty="0"/>
              <a:t> </a:t>
            </a:r>
            <a:r>
              <a:rPr sz="2800" dirty="0"/>
              <a:t>Outcomes</a:t>
            </a:r>
            <a:r>
              <a:rPr sz="2800" spc="-5" dirty="0"/>
              <a:t> </a:t>
            </a:r>
            <a:r>
              <a:rPr sz="2800" dirty="0"/>
              <a:t>Between</a:t>
            </a:r>
            <a:r>
              <a:rPr sz="2800" spc="-5" dirty="0"/>
              <a:t> </a:t>
            </a:r>
            <a:r>
              <a:rPr sz="2800" spc="-10" dirty="0"/>
              <a:t>2010-06-</a:t>
            </a:r>
            <a:r>
              <a:rPr sz="2800" dirty="0"/>
              <a:t>04</a:t>
            </a:r>
            <a:r>
              <a:rPr sz="2800" spc="-5" dirty="0"/>
              <a:t> </a:t>
            </a:r>
            <a:r>
              <a:rPr sz="2800" dirty="0"/>
              <a:t>and </a:t>
            </a:r>
            <a:r>
              <a:rPr sz="2800" spc="-10" dirty="0"/>
              <a:t>2017-03-</a:t>
            </a:r>
            <a:r>
              <a:rPr sz="2800" spc="-25" dirty="0"/>
              <a:t>20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1090724" y="1917050"/>
            <a:ext cx="6908800" cy="1931035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320"/>
              </a:spcBef>
              <a:tabLst>
                <a:tab pos="2316480" algn="l"/>
              </a:tabLst>
            </a:pPr>
            <a:r>
              <a:rPr sz="2000" dirty="0">
                <a:latin typeface="Consolas"/>
                <a:cs typeface="Consolas"/>
              </a:rPr>
              <a:t>SELECT</a:t>
            </a:r>
            <a:r>
              <a:rPr sz="2000" spc="-30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LANDING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000" spc="-10" dirty="0">
                <a:latin typeface="Consolas"/>
                <a:cs typeface="Consolas"/>
              </a:rPr>
              <a:t>OUTCOME,</a:t>
            </a:r>
            <a:endParaRPr sz="2000">
              <a:latin typeface="Consolas"/>
              <a:cs typeface="Consolas"/>
            </a:endParaRPr>
          </a:p>
          <a:p>
            <a:pPr marL="85725" marR="462280" indent="914400">
              <a:lnSpc>
                <a:spcPct val="100000"/>
              </a:lnSpc>
              <a:tabLst>
                <a:tab pos="3091180" algn="l"/>
              </a:tabLst>
            </a:pPr>
            <a:r>
              <a:rPr sz="2000" spc="-10" dirty="0">
                <a:latin typeface="Consolas"/>
                <a:cs typeface="Consolas"/>
              </a:rPr>
              <a:t>COUNT(LANDING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000" dirty="0">
                <a:latin typeface="Consolas"/>
                <a:cs typeface="Consolas"/>
              </a:rPr>
              <a:t>OUTCOME)</a:t>
            </a:r>
            <a:r>
              <a:rPr sz="2000" spc="-2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AS</a:t>
            </a:r>
            <a:r>
              <a:rPr sz="2000" spc="-25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total_number </a:t>
            </a:r>
            <a:r>
              <a:rPr sz="2000" dirty="0">
                <a:latin typeface="Consolas"/>
                <a:cs typeface="Consolas"/>
              </a:rPr>
              <a:t>FROM</a:t>
            </a:r>
            <a:r>
              <a:rPr sz="2000" spc="-20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SPACEXTBL</a:t>
            </a:r>
            <a:endParaRPr sz="2000">
              <a:latin typeface="Consolas"/>
              <a:cs typeface="Consolas"/>
            </a:endParaRPr>
          </a:p>
          <a:p>
            <a:pPr marL="85725" marR="116205">
              <a:lnSpc>
                <a:spcPct val="100000"/>
              </a:lnSpc>
              <a:tabLst>
                <a:tab pos="2595245" algn="l"/>
              </a:tabLst>
            </a:pPr>
            <a:r>
              <a:rPr sz="2000" dirty="0">
                <a:latin typeface="Consolas"/>
                <a:cs typeface="Consolas"/>
              </a:rPr>
              <a:t>WHERE</a:t>
            </a:r>
            <a:r>
              <a:rPr sz="2000" spc="-1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DATE</a:t>
            </a:r>
            <a:r>
              <a:rPr sz="2000" spc="-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BETWEEN</a:t>
            </a:r>
            <a:r>
              <a:rPr sz="2000" spc="15" dirty="0"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980000"/>
                </a:solidFill>
                <a:latin typeface="Consolas"/>
                <a:cs typeface="Consolas"/>
              </a:rPr>
              <a:t>'2010-06-</a:t>
            </a:r>
            <a:r>
              <a:rPr sz="2000" dirty="0">
                <a:solidFill>
                  <a:srgbClr val="980000"/>
                </a:solidFill>
                <a:latin typeface="Consolas"/>
                <a:cs typeface="Consolas"/>
              </a:rPr>
              <a:t>04'</a:t>
            </a:r>
            <a:r>
              <a:rPr sz="2000" spc="10" dirty="0">
                <a:solidFill>
                  <a:srgbClr val="980000"/>
                </a:solidFill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AND</a:t>
            </a:r>
            <a:r>
              <a:rPr sz="2000" spc="5" dirty="0"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980000"/>
                </a:solidFill>
                <a:latin typeface="Consolas"/>
                <a:cs typeface="Consolas"/>
              </a:rPr>
              <a:t>'2017-03-</a:t>
            </a:r>
            <a:r>
              <a:rPr sz="2000" spc="-25" dirty="0">
                <a:solidFill>
                  <a:srgbClr val="980000"/>
                </a:solidFill>
                <a:latin typeface="Consolas"/>
                <a:cs typeface="Consolas"/>
              </a:rPr>
              <a:t>20' </a:t>
            </a:r>
            <a:r>
              <a:rPr sz="2000" dirty="0">
                <a:latin typeface="Consolas"/>
                <a:cs typeface="Consolas"/>
              </a:rPr>
              <a:t>GROUP</a:t>
            </a:r>
            <a:r>
              <a:rPr sz="2000" spc="-2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BY</a:t>
            </a:r>
            <a:r>
              <a:rPr sz="2000" spc="-15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LANDING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000" spc="-10" dirty="0">
                <a:latin typeface="Consolas"/>
                <a:cs typeface="Consolas"/>
              </a:rPr>
              <a:t>OUTCOME</a:t>
            </a:r>
            <a:endParaRPr sz="2000">
              <a:latin typeface="Consolas"/>
              <a:cs typeface="Consolas"/>
            </a:endParaRPr>
          </a:p>
          <a:p>
            <a:pPr marL="85725">
              <a:lnSpc>
                <a:spcPct val="100000"/>
              </a:lnSpc>
            </a:pPr>
            <a:r>
              <a:rPr sz="2000" dirty="0">
                <a:latin typeface="Consolas"/>
                <a:cs typeface="Consolas"/>
              </a:rPr>
              <a:t>ORDER</a:t>
            </a:r>
            <a:r>
              <a:rPr sz="2000" spc="-3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BY</a:t>
            </a:r>
            <a:r>
              <a:rPr sz="2000" spc="-3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total_number</a:t>
            </a:r>
            <a:r>
              <a:rPr sz="2000" spc="-30" dirty="0">
                <a:latin typeface="Consolas"/>
                <a:cs typeface="Consolas"/>
              </a:rPr>
              <a:t> </a:t>
            </a:r>
            <a:r>
              <a:rPr sz="2000" spc="-20" dirty="0">
                <a:latin typeface="Consolas"/>
                <a:cs typeface="Consolas"/>
              </a:rPr>
              <a:t>DESC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25" y="1453674"/>
            <a:ext cx="8232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8755" algn="l"/>
                <a:tab pos="7241540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Query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	•</a:t>
            </a:r>
            <a:r>
              <a:rPr sz="2200" spc="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Result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2271" y="3941462"/>
            <a:ext cx="6782434" cy="255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0" marR="45085" indent="-178435">
              <a:lnSpc>
                <a:spcPct val="101699"/>
              </a:lnSpc>
              <a:spcBef>
                <a:spcPts val="95"/>
              </a:spcBef>
              <a:buChar char="•"/>
              <a:tabLst>
                <a:tab pos="191770" algn="l"/>
              </a:tabLst>
            </a:pPr>
            <a:r>
              <a:rPr sz="2000" dirty="0">
                <a:latin typeface="Arial"/>
                <a:cs typeface="Arial"/>
              </a:rPr>
              <a:t>In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dirty="0">
                <a:latin typeface="Consolas"/>
                <a:cs typeface="Consolas"/>
              </a:rPr>
              <a:t>WHERE</a:t>
            </a:r>
            <a:r>
              <a:rPr sz="2000" spc="-509" dirty="0">
                <a:latin typeface="Consolas"/>
                <a:cs typeface="Consolas"/>
              </a:rPr>
              <a:t> </a:t>
            </a:r>
            <a:r>
              <a:rPr sz="2000" dirty="0">
                <a:latin typeface="Arial"/>
                <a:cs typeface="Arial"/>
              </a:rPr>
              <a:t>clause,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filter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dataset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perform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search 	</a:t>
            </a:r>
            <a:r>
              <a:rPr sz="2000" dirty="0">
                <a:latin typeface="Arial"/>
                <a:cs typeface="Arial"/>
              </a:rPr>
              <a:t>if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date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between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dirty="0">
                <a:latin typeface="Consolas"/>
                <a:cs typeface="Consolas"/>
              </a:rPr>
              <a:t>2010-06-04</a:t>
            </a:r>
            <a:r>
              <a:rPr sz="2000" spc="-490" dirty="0">
                <a:latin typeface="Consolas"/>
                <a:cs typeface="Consolas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45" dirty="0">
                <a:latin typeface="Arial"/>
                <a:cs typeface="Arial"/>
              </a:rPr>
              <a:t> </a:t>
            </a:r>
            <a:r>
              <a:rPr sz="2000" dirty="0">
                <a:latin typeface="Consolas"/>
                <a:cs typeface="Consolas"/>
              </a:rPr>
              <a:t>2017-03-</a:t>
            </a:r>
            <a:r>
              <a:rPr sz="2000" spc="-25" dirty="0">
                <a:latin typeface="Consolas"/>
                <a:cs typeface="Consolas"/>
              </a:rPr>
              <a:t>20</a:t>
            </a:r>
            <a:r>
              <a:rPr sz="2000" spc="-25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190500" marR="191770" indent="-178435">
              <a:lnSpc>
                <a:spcPct val="101800"/>
              </a:lnSpc>
              <a:spcBef>
                <a:spcPts val="1395"/>
              </a:spcBef>
              <a:buChar char="•"/>
              <a:tabLst>
                <a:tab pos="191770" algn="l"/>
                <a:tab pos="3667760" algn="l"/>
              </a:tabLst>
            </a:pPr>
            <a:r>
              <a:rPr sz="2000" dirty="0">
                <a:latin typeface="Arial"/>
                <a:cs typeface="Arial"/>
              </a:rPr>
              <a:t>Using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dirty="0">
                <a:latin typeface="Consolas"/>
                <a:cs typeface="Consolas"/>
              </a:rPr>
              <a:t>ORDER</a:t>
            </a:r>
            <a:r>
              <a:rPr sz="2000" spc="6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BY</a:t>
            </a:r>
            <a:r>
              <a:rPr sz="2000" spc="-505" dirty="0">
                <a:latin typeface="Consolas"/>
                <a:cs typeface="Consolas"/>
              </a:rPr>
              <a:t> </a:t>
            </a:r>
            <a:r>
              <a:rPr sz="2000" dirty="0">
                <a:latin typeface="Arial"/>
                <a:cs typeface="Arial"/>
              </a:rPr>
              <a:t>keyword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sort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records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by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total 	</a:t>
            </a:r>
            <a:r>
              <a:rPr sz="2000" dirty="0">
                <a:latin typeface="Arial"/>
                <a:cs typeface="Arial"/>
              </a:rPr>
              <a:t>number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landing,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using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dirty="0">
                <a:latin typeface="Consolas"/>
                <a:cs typeface="Consolas"/>
              </a:rPr>
              <a:t>DESC</a:t>
            </a:r>
            <a:r>
              <a:rPr sz="2000" spc="-509" dirty="0">
                <a:latin typeface="Consolas"/>
                <a:cs typeface="Consolas"/>
              </a:rPr>
              <a:t> </a:t>
            </a:r>
            <a:r>
              <a:rPr sz="2000" dirty="0">
                <a:latin typeface="Arial"/>
                <a:cs typeface="Arial"/>
              </a:rPr>
              <a:t>keyword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sort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the 	</a:t>
            </a:r>
            <a:r>
              <a:rPr sz="2000" dirty="0">
                <a:latin typeface="Arial"/>
                <a:cs typeface="Arial"/>
              </a:rPr>
              <a:t>records</a:t>
            </a:r>
            <a:r>
              <a:rPr sz="2000" spc="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descending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order.</a:t>
            </a:r>
            <a:endParaRPr sz="2000">
              <a:latin typeface="Arial"/>
              <a:cs typeface="Arial"/>
            </a:endParaRPr>
          </a:p>
          <a:p>
            <a:pPr marL="190500" marR="5080" indent="-178435">
              <a:lnSpc>
                <a:spcPct val="101800"/>
              </a:lnSpc>
              <a:spcBef>
                <a:spcPts val="1400"/>
              </a:spcBef>
              <a:buChar char="•"/>
              <a:tabLst>
                <a:tab pos="191770" algn="l"/>
              </a:tabLst>
            </a:pPr>
            <a:r>
              <a:rPr sz="2000" dirty="0">
                <a:latin typeface="Arial"/>
                <a:cs typeface="Arial"/>
              </a:rPr>
              <a:t>According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results,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number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successes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and 	</a:t>
            </a:r>
            <a:r>
              <a:rPr sz="2000" dirty="0">
                <a:latin typeface="Arial"/>
                <a:cs typeface="Arial"/>
              </a:rPr>
              <a:t>failures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between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2010-06-04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2017-03-20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was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similar.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0850" y="1917050"/>
            <a:ext cx="3451174" cy="363738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All</a:t>
            </a:r>
            <a:r>
              <a:rPr sz="4000" spc="-40" dirty="0"/>
              <a:t> </a:t>
            </a:r>
            <a:r>
              <a:rPr sz="4000" dirty="0"/>
              <a:t>Launch</a:t>
            </a:r>
            <a:r>
              <a:rPr sz="4000" spc="-25" dirty="0"/>
              <a:t> </a:t>
            </a:r>
            <a:r>
              <a:rPr sz="4000" dirty="0"/>
              <a:t>Sites’</a:t>
            </a:r>
            <a:r>
              <a:rPr sz="4000" spc="-170" dirty="0"/>
              <a:t> </a:t>
            </a:r>
            <a:r>
              <a:rPr sz="4000" spc="-10" dirty="0"/>
              <a:t>Locations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712850" y="1493448"/>
            <a:ext cx="10802620" cy="4410075"/>
            <a:chOff x="712850" y="1493448"/>
            <a:chExt cx="10802620" cy="44100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850" y="1493448"/>
              <a:ext cx="6991350" cy="44100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0" y="1531548"/>
              <a:ext cx="6877049" cy="42957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3975" y="1493450"/>
              <a:ext cx="3801149" cy="196770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71125" y="1531550"/>
              <a:ext cx="3686849" cy="185340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886050" y="3502176"/>
            <a:ext cx="3499485" cy="285115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98120" marR="140970" indent="-186055">
              <a:lnSpc>
                <a:spcPts val="2380"/>
              </a:lnSpc>
              <a:spcBef>
                <a:spcPts val="395"/>
              </a:spcBef>
              <a:buChar char="•"/>
              <a:tabLst>
                <a:tab pos="199390" algn="l"/>
              </a:tabLst>
            </a:pPr>
            <a:r>
              <a:rPr sz="2200" dirty="0">
                <a:latin typeface="Arial"/>
                <a:cs typeface="Arial"/>
              </a:rPr>
              <a:t>The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left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map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shows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all 	</a:t>
            </a:r>
            <a:r>
              <a:rPr sz="2200" i="1" dirty="0">
                <a:latin typeface="Arial"/>
                <a:cs typeface="Arial"/>
              </a:rPr>
              <a:t>SpaceX</a:t>
            </a:r>
            <a:r>
              <a:rPr sz="2200" i="1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launch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sites,</a:t>
            </a:r>
            <a:r>
              <a:rPr sz="2200" spc="-25" dirty="0">
                <a:latin typeface="Arial"/>
                <a:cs typeface="Arial"/>
              </a:rPr>
              <a:t> and 	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right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map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also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shows 	</a:t>
            </a:r>
            <a:r>
              <a:rPr sz="2200" dirty="0">
                <a:latin typeface="Arial"/>
                <a:cs typeface="Arial"/>
              </a:rPr>
              <a:t>that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all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launch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sites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are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in 	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United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States.</a:t>
            </a:r>
            <a:endParaRPr sz="2200">
              <a:latin typeface="Arial"/>
              <a:cs typeface="Arial"/>
            </a:endParaRPr>
          </a:p>
          <a:p>
            <a:pPr marL="198120" marR="281305" indent="-186055">
              <a:lnSpc>
                <a:spcPts val="2380"/>
              </a:lnSpc>
              <a:spcBef>
                <a:spcPts val="1380"/>
              </a:spcBef>
              <a:buChar char="•"/>
              <a:tabLst>
                <a:tab pos="199390" algn="l"/>
              </a:tabLst>
            </a:pPr>
            <a:r>
              <a:rPr sz="2200" dirty="0">
                <a:latin typeface="Arial"/>
                <a:cs typeface="Arial"/>
              </a:rPr>
              <a:t>As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can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be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seen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on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the 	</a:t>
            </a:r>
            <a:r>
              <a:rPr sz="2200" dirty="0">
                <a:latin typeface="Arial"/>
                <a:cs typeface="Arial"/>
              </a:rPr>
              <a:t>map,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all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launch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sites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are 	</a:t>
            </a:r>
            <a:r>
              <a:rPr sz="2200" dirty="0">
                <a:latin typeface="Arial"/>
                <a:cs typeface="Arial"/>
              </a:rPr>
              <a:t>near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10" dirty="0">
                <a:latin typeface="Arial"/>
                <a:cs typeface="Arial"/>
              </a:rPr>
              <a:t> coast.</a:t>
            </a:r>
            <a:endParaRPr sz="2200">
              <a:latin typeface="Arial"/>
              <a:cs typeface="Arial"/>
            </a:endParaRPr>
          </a:p>
          <a:p>
            <a:pPr marR="5080" algn="r">
              <a:lnSpc>
                <a:spcPts val="1530"/>
              </a:lnSpc>
            </a:pPr>
            <a:r>
              <a:rPr sz="1600" spc="-25" dirty="0">
                <a:solidFill>
                  <a:srgbClr val="1B7DDB"/>
                </a:solidFill>
                <a:latin typeface="Arial"/>
                <a:cs typeface="Arial"/>
              </a:rPr>
              <a:t>37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6012" y="1620337"/>
              <a:ext cx="6584025" cy="40763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887924" y="1663200"/>
              <a:ext cx="6460490" cy="3952875"/>
            </a:xfrm>
            <a:custGeom>
              <a:avLst/>
              <a:gdLst/>
              <a:ahLst/>
              <a:cxnLst/>
              <a:rect l="l" t="t" r="r" b="b"/>
              <a:pathLst>
                <a:path w="6460490" h="3952875">
                  <a:moveTo>
                    <a:pt x="6460199" y="3952499"/>
                  </a:moveTo>
                  <a:lnTo>
                    <a:pt x="0" y="3952499"/>
                  </a:lnTo>
                  <a:lnTo>
                    <a:pt x="0" y="0"/>
                  </a:lnTo>
                  <a:lnTo>
                    <a:pt x="6460199" y="0"/>
                  </a:lnTo>
                  <a:lnTo>
                    <a:pt x="6460199" y="39524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887924" y="1663200"/>
            <a:ext cx="6460490" cy="3952875"/>
          </a:xfrm>
          <a:prstGeom prst="rect">
            <a:avLst/>
          </a:prstGeom>
          <a:ln w="9524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4281170">
              <a:lnSpc>
                <a:spcPct val="100000"/>
              </a:lnSpc>
              <a:spcBef>
                <a:spcPts val="1330"/>
              </a:spcBef>
            </a:pPr>
            <a:r>
              <a:rPr sz="1400" i="1" dirty="0">
                <a:latin typeface="Arial"/>
                <a:cs typeface="Arial"/>
              </a:rPr>
              <a:t>Launch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sites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in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Florida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00287" y="1620337"/>
            <a:ext cx="3811270" cy="2784475"/>
            <a:chOff x="900287" y="1620337"/>
            <a:chExt cx="3811270" cy="27844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0287" y="1620337"/>
              <a:ext cx="3810825" cy="278392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62199" y="1663199"/>
              <a:ext cx="3687445" cy="2660650"/>
            </a:xfrm>
            <a:custGeom>
              <a:avLst/>
              <a:gdLst/>
              <a:ahLst/>
              <a:cxnLst/>
              <a:rect l="l" t="t" r="r" b="b"/>
              <a:pathLst>
                <a:path w="3687445" h="2660650">
                  <a:moveTo>
                    <a:pt x="3686999" y="2660099"/>
                  </a:moveTo>
                  <a:lnTo>
                    <a:pt x="0" y="2660099"/>
                  </a:lnTo>
                  <a:lnTo>
                    <a:pt x="0" y="0"/>
                  </a:lnTo>
                  <a:lnTo>
                    <a:pt x="3686999" y="0"/>
                  </a:lnTo>
                  <a:lnTo>
                    <a:pt x="3686999" y="26600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62199" y="1663200"/>
            <a:ext cx="3687445" cy="2660650"/>
          </a:xfrm>
          <a:prstGeom prst="rect">
            <a:avLst/>
          </a:prstGeom>
          <a:ln w="9524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Times New Roman"/>
              <a:cs typeface="Times New Roman"/>
            </a:endParaRPr>
          </a:p>
          <a:p>
            <a:pPr marL="894715">
              <a:lnSpc>
                <a:spcPct val="100000"/>
              </a:lnSpc>
            </a:pPr>
            <a:r>
              <a:rPr sz="1400" i="1" dirty="0">
                <a:latin typeface="Arial"/>
                <a:cs typeface="Arial"/>
              </a:rPr>
              <a:t>Launch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site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in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California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1B7DDB"/>
                </a:solidFill>
                <a:latin typeface="Arial"/>
                <a:cs typeface="Arial"/>
              </a:rPr>
              <a:t>38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Color-</a:t>
            </a:r>
            <a:r>
              <a:rPr sz="4000" dirty="0"/>
              <a:t>labeled</a:t>
            </a:r>
            <a:r>
              <a:rPr sz="4000" spc="-30" dirty="0"/>
              <a:t> </a:t>
            </a:r>
            <a:r>
              <a:rPr sz="4000" dirty="0"/>
              <a:t>Launch</a:t>
            </a:r>
            <a:r>
              <a:rPr sz="4000" spc="-15" dirty="0"/>
              <a:t> </a:t>
            </a:r>
            <a:r>
              <a:rPr sz="4000" spc="-10" dirty="0"/>
              <a:t>Outcomes</a:t>
            </a:r>
            <a:endParaRPr sz="4000"/>
          </a:p>
        </p:txBody>
      </p:sp>
      <p:grpSp>
        <p:nvGrpSpPr>
          <p:cNvPr id="12" name="object 12"/>
          <p:cNvGrpSpPr/>
          <p:nvPr/>
        </p:nvGrpSpPr>
        <p:grpSpPr>
          <a:xfrm>
            <a:off x="1539875" y="1692275"/>
            <a:ext cx="9642475" cy="3772535"/>
            <a:chOff x="1539875" y="1692275"/>
            <a:chExt cx="9642475" cy="377253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9875" y="1692275"/>
              <a:ext cx="2531649" cy="22455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6049" y="1758325"/>
              <a:ext cx="2329506" cy="22455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56074" y="1758325"/>
              <a:ext cx="1786982" cy="22455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63575" y="2166974"/>
              <a:ext cx="1718299" cy="17708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6050" y="4087474"/>
              <a:ext cx="3793074" cy="137732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32224" y="4556599"/>
            <a:ext cx="3473450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 marR="146050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9390" algn="l"/>
              </a:tabLst>
            </a:pPr>
            <a:r>
              <a:rPr sz="2200" dirty="0">
                <a:latin typeface="Arial"/>
                <a:cs typeface="Arial"/>
              </a:rPr>
              <a:t>By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clicking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on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marker 	clusters,</a:t>
            </a:r>
            <a:endParaRPr sz="2200">
              <a:latin typeface="Arial"/>
              <a:cs typeface="Arial"/>
            </a:endParaRPr>
          </a:p>
          <a:p>
            <a:pPr marL="199390" marR="5080">
              <a:lnSpc>
                <a:spcPct val="100000"/>
              </a:lnSpc>
            </a:pPr>
            <a:r>
              <a:rPr sz="2200" dirty="0">
                <a:latin typeface="Arial"/>
                <a:cs typeface="Arial"/>
              </a:rPr>
              <a:t>successful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landing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(</a:t>
            </a:r>
            <a:r>
              <a:rPr sz="2200" spc="-10" dirty="0">
                <a:solidFill>
                  <a:srgbClr val="37761C"/>
                </a:solidFill>
                <a:latin typeface="Arial"/>
                <a:cs typeface="Arial"/>
              </a:rPr>
              <a:t>green</a:t>
            </a:r>
            <a:r>
              <a:rPr sz="2200" spc="-10" dirty="0">
                <a:latin typeface="Arial"/>
                <a:cs typeface="Arial"/>
              </a:rPr>
              <a:t>) </a:t>
            </a:r>
            <a:r>
              <a:rPr sz="2200" dirty="0">
                <a:latin typeface="Arial"/>
                <a:cs typeface="Arial"/>
              </a:rPr>
              <a:t>or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failed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landing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(</a:t>
            </a:r>
            <a:r>
              <a:rPr sz="2200" dirty="0">
                <a:solidFill>
                  <a:srgbClr val="CC0000"/>
                </a:solidFill>
                <a:latin typeface="Arial"/>
                <a:cs typeface="Arial"/>
              </a:rPr>
              <a:t>red</a:t>
            </a:r>
            <a:r>
              <a:rPr sz="2200" dirty="0">
                <a:latin typeface="Arial"/>
                <a:cs typeface="Arial"/>
              </a:rPr>
              <a:t>)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are </a:t>
            </a:r>
            <a:r>
              <a:rPr sz="2200" spc="-10" dirty="0">
                <a:latin typeface="Arial"/>
                <a:cs typeface="Arial"/>
              </a:rPr>
              <a:t>displayed.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3512" y="1020525"/>
              <a:ext cx="4823325" cy="49339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105425" y="1343249"/>
              <a:ext cx="4699635" cy="4250690"/>
            </a:xfrm>
            <a:custGeom>
              <a:avLst/>
              <a:gdLst/>
              <a:ahLst/>
              <a:cxnLst/>
              <a:rect l="l" t="t" r="r" b="b"/>
              <a:pathLst>
                <a:path w="4699634" h="4250690">
                  <a:moveTo>
                    <a:pt x="4699499" y="4250399"/>
                  </a:moveTo>
                  <a:lnTo>
                    <a:pt x="0" y="4250399"/>
                  </a:lnTo>
                  <a:lnTo>
                    <a:pt x="0" y="0"/>
                  </a:lnTo>
                  <a:lnTo>
                    <a:pt x="4699499" y="0"/>
                  </a:lnTo>
                  <a:lnTo>
                    <a:pt x="4699499" y="4250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105425" y="1343249"/>
            <a:ext cx="4699635" cy="4250690"/>
          </a:xfrm>
          <a:prstGeom prst="rect">
            <a:avLst/>
          </a:prstGeom>
          <a:ln w="9524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824230" marR="92329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Do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launch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sites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keep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certain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distance </a:t>
            </a:r>
            <a:r>
              <a:rPr sz="1400" dirty="0">
                <a:latin typeface="Arial"/>
                <a:cs typeface="Arial"/>
              </a:rPr>
              <a:t>away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cities? </a:t>
            </a:r>
            <a:r>
              <a:rPr sz="1400" b="1" i="1" spc="-25" dirty="0">
                <a:latin typeface="Arial"/>
                <a:cs typeface="Arial"/>
              </a:rPr>
              <a:t>Yes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02837" y="915750"/>
            <a:ext cx="4960620" cy="5143500"/>
            <a:chOff x="902837" y="915750"/>
            <a:chExt cx="4960620" cy="51435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837" y="915750"/>
              <a:ext cx="4960425" cy="51435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64749" y="1343249"/>
              <a:ext cx="4836795" cy="4250690"/>
            </a:xfrm>
            <a:custGeom>
              <a:avLst/>
              <a:gdLst/>
              <a:ahLst/>
              <a:cxnLst/>
              <a:rect l="l" t="t" r="r" b="b"/>
              <a:pathLst>
                <a:path w="4836795" h="4250690">
                  <a:moveTo>
                    <a:pt x="4836599" y="4250399"/>
                  </a:moveTo>
                  <a:lnTo>
                    <a:pt x="0" y="4250399"/>
                  </a:lnTo>
                  <a:lnTo>
                    <a:pt x="0" y="0"/>
                  </a:lnTo>
                  <a:lnTo>
                    <a:pt x="4836599" y="0"/>
                  </a:lnTo>
                  <a:lnTo>
                    <a:pt x="4836599" y="4250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64750" y="1343249"/>
            <a:ext cx="4836795" cy="4250690"/>
          </a:xfrm>
          <a:prstGeom prst="rect">
            <a:avLst/>
          </a:prstGeom>
          <a:ln w="9524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Times New Roman"/>
              <a:cs typeface="Times New Roman"/>
            </a:endParaRPr>
          </a:p>
          <a:p>
            <a:pPr marL="321945" marR="384175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Are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launch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sites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close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proximity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railways?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b="1" i="1" spc="-25" dirty="0">
                <a:latin typeface="Arial"/>
                <a:cs typeface="Arial"/>
              </a:rPr>
              <a:t>Yes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launch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sites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close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proximity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highways?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b="1" i="1" spc="-25" dirty="0">
                <a:latin typeface="Arial"/>
                <a:cs typeface="Arial"/>
              </a:rPr>
              <a:t>Yes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launch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sites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close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proximity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coastline?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b="1" i="1" spc="-25" dirty="0">
                <a:latin typeface="Arial"/>
                <a:cs typeface="Arial"/>
              </a:rPr>
              <a:t>Yes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39725" y="1413474"/>
            <a:ext cx="9314815" cy="3552190"/>
            <a:chOff x="1239725" y="1413474"/>
            <a:chExt cx="9314815" cy="355219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9725" y="1413474"/>
              <a:ext cx="4286649" cy="35520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74" y="1451574"/>
              <a:ext cx="4172349" cy="34377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5850" y="1413475"/>
              <a:ext cx="4198650" cy="35519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13000" y="1451575"/>
              <a:ext cx="4084350" cy="343769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1B7DDB"/>
                </a:solidFill>
                <a:latin typeface="Arial"/>
                <a:cs typeface="Arial"/>
              </a:rPr>
              <a:t>39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Proximities</a:t>
            </a:r>
            <a:r>
              <a:rPr sz="4000" spc="-25" dirty="0"/>
              <a:t> </a:t>
            </a:r>
            <a:r>
              <a:rPr sz="4000" dirty="0"/>
              <a:t>of</a:t>
            </a:r>
            <a:r>
              <a:rPr sz="4000" spc="-20" dirty="0"/>
              <a:t> </a:t>
            </a:r>
            <a:r>
              <a:rPr sz="4000" dirty="0"/>
              <a:t>Launch</a:t>
            </a:r>
            <a:r>
              <a:rPr sz="4000" spc="-15" dirty="0"/>
              <a:t> </a:t>
            </a:r>
            <a:r>
              <a:rPr sz="4000" spc="-10" dirty="0"/>
              <a:t>Sites</a:t>
            </a:r>
            <a:endParaRPr sz="4000"/>
          </a:p>
        </p:txBody>
      </p:sp>
      <p:sp>
        <p:nvSpPr>
          <p:cNvPr id="17" name="object 17"/>
          <p:cNvSpPr txBox="1"/>
          <p:nvPr/>
        </p:nvSpPr>
        <p:spPr>
          <a:xfrm>
            <a:off x="942075" y="5628501"/>
            <a:ext cx="9699625" cy="96456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98120" marR="5080" indent="-186055">
              <a:lnSpc>
                <a:spcPts val="2380"/>
              </a:lnSpc>
              <a:spcBef>
                <a:spcPts val="395"/>
              </a:spcBef>
              <a:buChar char="•"/>
              <a:tabLst>
                <a:tab pos="199390" algn="l"/>
              </a:tabLst>
            </a:pPr>
            <a:r>
              <a:rPr sz="2200" dirty="0">
                <a:latin typeface="Arial"/>
                <a:cs typeface="Arial"/>
              </a:rPr>
              <a:t>It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can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be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found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that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launch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site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is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close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to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railways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and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highways </a:t>
            </a:r>
            <a:r>
              <a:rPr sz="2200" spc="-25" dirty="0">
                <a:latin typeface="Arial"/>
                <a:cs typeface="Arial"/>
              </a:rPr>
              <a:t>for 	</a:t>
            </a:r>
            <a:r>
              <a:rPr sz="2200" dirty="0">
                <a:latin typeface="Arial"/>
                <a:cs typeface="Arial"/>
              </a:rPr>
              <a:t>transportation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of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equipment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or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personnel,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and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is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also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close</a:t>
            </a:r>
            <a:r>
              <a:rPr sz="2200" b="1" spc="-3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to</a:t>
            </a:r>
            <a:r>
              <a:rPr sz="2200" b="1" spc="-2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coastline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and 	</a:t>
            </a:r>
            <a:r>
              <a:rPr sz="2200" dirty="0">
                <a:latin typeface="Arial"/>
                <a:cs typeface="Arial"/>
              </a:rPr>
              <a:t>relatively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far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from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the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cities</a:t>
            </a:r>
            <a:r>
              <a:rPr sz="2200" b="1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so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that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launch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failure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does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not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pose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threat.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6564" y="6083644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B7DDB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31725" y="1190172"/>
            <a:ext cx="10220325" cy="435546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240665" indent="-179070">
              <a:lnSpc>
                <a:spcPct val="100000"/>
              </a:lnSpc>
              <a:spcBef>
                <a:spcPts val="894"/>
              </a:spcBef>
              <a:buChar char="•"/>
              <a:tabLst>
                <a:tab pos="240665" algn="l"/>
              </a:tabLst>
            </a:pPr>
            <a:r>
              <a:rPr sz="2050" b="1" dirty="0">
                <a:solidFill>
                  <a:srgbClr val="292929"/>
                </a:solidFill>
                <a:latin typeface="Arial"/>
                <a:cs typeface="Arial"/>
              </a:rPr>
              <a:t>Project</a:t>
            </a:r>
            <a:r>
              <a:rPr sz="2050" b="1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50" b="1" spc="-10" dirty="0">
                <a:solidFill>
                  <a:srgbClr val="292929"/>
                </a:solidFill>
                <a:latin typeface="Arial"/>
                <a:cs typeface="Arial"/>
              </a:rPr>
              <a:t>background</a:t>
            </a:r>
            <a:r>
              <a:rPr sz="2050" b="1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50" b="1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050" b="1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50" b="1" spc="-10" dirty="0">
                <a:solidFill>
                  <a:srgbClr val="292929"/>
                </a:solidFill>
                <a:latin typeface="Arial"/>
                <a:cs typeface="Arial"/>
              </a:rPr>
              <a:t>context</a:t>
            </a:r>
            <a:endParaRPr sz="2050">
              <a:latin typeface="Arial"/>
              <a:cs typeface="Arial"/>
            </a:endParaRPr>
          </a:p>
          <a:p>
            <a:pPr marL="12700" marR="5080" indent="457200">
              <a:lnSpc>
                <a:spcPct val="131400"/>
              </a:lnSpc>
              <a:spcBef>
                <a:spcPts val="65"/>
              </a:spcBef>
            </a:pP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5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era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5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commercial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space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has</a:t>
            </a:r>
            <a:r>
              <a:rPr sz="185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arrived,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there</a:t>
            </a:r>
            <a:r>
              <a:rPr sz="185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are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several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companies</a:t>
            </a:r>
            <a:r>
              <a:rPr sz="185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are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292929"/>
                </a:solidFill>
                <a:latin typeface="Arial"/>
                <a:cs typeface="Arial"/>
              </a:rPr>
              <a:t>making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space</a:t>
            </a:r>
            <a:r>
              <a:rPr sz="185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travel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affordable</a:t>
            </a:r>
            <a:r>
              <a:rPr sz="185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everyone.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Perhaps</a:t>
            </a:r>
            <a:r>
              <a:rPr sz="185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most</a:t>
            </a:r>
            <a:r>
              <a:rPr sz="185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them</a:t>
            </a:r>
            <a:r>
              <a:rPr sz="185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185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i="1" dirty="0">
                <a:solidFill>
                  <a:srgbClr val="292929"/>
                </a:solidFill>
                <a:latin typeface="Arial"/>
                <a:cs typeface="Arial"/>
              </a:rPr>
              <a:t>SpaceX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,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5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one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spc="-2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reasons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185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their</a:t>
            </a:r>
            <a:r>
              <a:rPr sz="185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rocket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185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relatively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292929"/>
                </a:solidFill>
                <a:latin typeface="Arial"/>
                <a:cs typeface="Arial"/>
              </a:rPr>
              <a:t>inexpensive.</a:t>
            </a:r>
            <a:endParaRPr sz="1850">
              <a:latin typeface="Arial"/>
              <a:cs typeface="Arial"/>
            </a:endParaRPr>
          </a:p>
          <a:p>
            <a:pPr marL="12700" marR="119380" indent="457200" algn="just">
              <a:lnSpc>
                <a:spcPct val="131400"/>
              </a:lnSpc>
            </a:pPr>
            <a:r>
              <a:rPr sz="1850" i="1" dirty="0">
                <a:solidFill>
                  <a:srgbClr val="292929"/>
                </a:solidFill>
                <a:latin typeface="Arial"/>
                <a:cs typeface="Arial"/>
              </a:rPr>
              <a:t>SpaceX</a:t>
            </a:r>
            <a:r>
              <a:rPr sz="1850" i="1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advertises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i="1" dirty="0">
                <a:solidFill>
                  <a:srgbClr val="292929"/>
                </a:solidFill>
                <a:latin typeface="Arial"/>
                <a:cs typeface="Arial"/>
              </a:rPr>
              <a:t>Falcon</a:t>
            </a:r>
            <a:r>
              <a:rPr sz="1850" i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i="1" dirty="0">
                <a:solidFill>
                  <a:srgbClr val="292929"/>
                </a:solidFill>
                <a:latin typeface="Arial"/>
                <a:cs typeface="Arial"/>
              </a:rPr>
              <a:t>9</a:t>
            </a:r>
            <a:r>
              <a:rPr sz="1850" i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rocket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launches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185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its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website,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185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cost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62</a:t>
            </a:r>
            <a:r>
              <a:rPr sz="185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million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292929"/>
                </a:solidFill>
                <a:latin typeface="Arial"/>
                <a:cs typeface="Arial"/>
              </a:rPr>
              <a:t>dollars;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other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providers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cost</a:t>
            </a:r>
            <a:r>
              <a:rPr sz="185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upward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165</a:t>
            </a:r>
            <a:r>
              <a:rPr sz="185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million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dollars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each,</a:t>
            </a:r>
            <a:r>
              <a:rPr sz="185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much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5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savings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185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because</a:t>
            </a:r>
            <a:r>
              <a:rPr sz="185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i="1" spc="-10" dirty="0">
                <a:solidFill>
                  <a:srgbClr val="292929"/>
                </a:solidFill>
                <a:latin typeface="Arial"/>
                <a:cs typeface="Arial"/>
              </a:rPr>
              <a:t>SpaceX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can</a:t>
            </a:r>
            <a:r>
              <a:rPr sz="185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reuse</a:t>
            </a:r>
            <a:r>
              <a:rPr sz="185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5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first</a:t>
            </a:r>
            <a:r>
              <a:rPr sz="185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292929"/>
                </a:solidFill>
                <a:latin typeface="Arial"/>
                <a:cs typeface="Arial"/>
              </a:rPr>
              <a:t>stage.</a:t>
            </a:r>
            <a:endParaRPr sz="1850">
              <a:latin typeface="Arial"/>
              <a:cs typeface="Arial"/>
            </a:endParaRPr>
          </a:p>
          <a:p>
            <a:pPr marL="12700" marR="12065" indent="457200">
              <a:lnSpc>
                <a:spcPct val="131400"/>
              </a:lnSpc>
            </a:pP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Therefore,</a:t>
            </a:r>
            <a:r>
              <a:rPr sz="185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we</a:t>
            </a:r>
            <a:r>
              <a:rPr sz="185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will</a:t>
            </a:r>
            <a:r>
              <a:rPr sz="185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predict</a:t>
            </a:r>
            <a:r>
              <a:rPr sz="185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if</a:t>
            </a:r>
            <a:r>
              <a:rPr sz="185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5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i="1" dirty="0">
                <a:solidFill>
                  <a:srgbClr val="292929"/>
                </a:solidFill>
                <a:latin typeface="Arial"/>
                <a:cs typeface="Arial"/>
              </a:rPr>
              <a:t>Falcon</a:t>
            </a:r>
            <a:r>
              <a:rPr sz="1850" i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i="1" dirty="0">
                <a:solidFill>
                  <a:srgbClr val="292929"/>
                </a:solidFill>
                <a:latin typeface="Arial"/>
                <a:cs typeface="Arial"/>
              </a:rPr>
              <a:t>9</a:t>
            </a:r>
            <a:r>
              <a:rPr sz="1850" i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first</a:t>
            </a:r>
            <a:r>
              <a:rPr sz="185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stage</a:t>
            </a:r>
            <a:r>
              <a:rPr sz="185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will</a:t>
            </a:r>
            <a:r>
              <a:rPr sz="185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land</a:t>
            </a:r>
            <a:r>
              <a:rPr sz="185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successfully.</a:t>
            </a:r>
            <a:r>
              <a:rPr sz="185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If</a:t>
            </a:r>
            <a:r>
              <a:rPr sz="185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we</a:t>
            </a:r>
            <a:r>
              <a:rPr sz="185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can</a:t>
            </a:r>
            <a:r>
              <a:rPr sz="185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292929"/>
                </a:solidFill>
                <a:latin typeface="Arial"/>
                <a:cs typeface="Arial"/>
              </a:rPr>
              <a:t>determine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if</a:t>
            </a:r>
            <a:r>
              <a:rPr sz="185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5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first</a:t>
            </a:r>
            <a:r>
              <a:rPr sz="185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stage</a:t>
            </a:r>
            <a:r>
              <a:rPr sz="185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will</a:t>
            </a:r>
            <a:r>
              <a:rPr sz="185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land,</a:t>
            </a:r>
            <a:r>
              <a:rPr sz="185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we</a:t>
            </a:r>
            <a:r>
              <a:rPr sz="185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can</a:t>
            </a:r>
            <a:r>
              <a:rPr sz="185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determine</a:t>
            </a:r>
            <a:r>
              <a:rPr sz="185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5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cost</a:t>
            </a:r>
            <a:r>
              <a:rPr sz="185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5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85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launch.</a:t>
            </a:r>
            <a:r>
              <a:rPr sz="185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This</a:t>
            </a:r>
            <a:r>
              <a:rPr sz="185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information</a:t>
            </a:r>
            <a:r>
              <a:rPr sz="185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can</a:t>
            </a:r>
            <a:r>
              <a:rPr sz="185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be</a:t>
            </a:r>
            <a:r>
              <a:rPr sz="185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used</a:t>
            </a:r>
            <a:r>
              <a:rPr sz="185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spc="-25" dirty="0">
                <a:solidFill>
                  <a:srgbClr val="292929"/>
                </a:solidFill>
                <a:latin typeface="Arial"/>
                <a:cs typeface="Arial"/>
              </a:rPr>
              <a:t>if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an</a:t>
            </a:r>
            <a:r>
              <a:rPr sz="185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alternate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company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wants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bid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against</a:t>
            </a:r>
            <a:r>
              <a:rPr sz="185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i="1" dirty="0">
                <a:solidFill>
                  <a:srgbClr val="292929"/>
                </a:solidFill>
                <a:latin typeface="Arial"/>
                <a:cs typeface="Arial"/>
              </a:rPr>
              <a:t>SpaceX</a:t>
            </a:r>
            <a:r>
              <a:rPr sz="1850" i="1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85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rocket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292929"/>
                </a:solidFill>
                <a:latin typeface="Arial"/>
                <a:cs typeface="Arial"/>
              </a:rPr>
              <a:t>launch.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Arial"/>
              <a:cs typeface="Arial"/>
            </a:endParaRPr>
          </a:p>
          <a:p>
            <a:pPr marL="240665" indent="-179070">
              <a:lnSpc>
                <a:spcPct val="100000"/>
              </a:lnSpc>
              <a:spcBef>
                <a:spcPts val="5"/>
              </a:spcBef>
              <a:buChar char="•"/>
              <a:tabLst>
                <a:tab pos="240665" algn="l"/>
              </a:tabLst>
            </a:pPr>
            <a:r>
              <a:rPr sz="2050" b="1" dirty="0">
                <a:solidFill>
                  <a:srgbClr val="292929"/>
                </a:solidFill>
                <a:latin typeface="Arial"/>
                <a:cs typeface="Arial"/>
              </a:rPr>
              <a:t>Problems</a:t>
            </a:r>
            <a:r>
              <a:rPr sz="2050" b="1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50" b="1" dirty="0">
                <a:solidFill>
                  <a:srgbClr val="292929"/>
                </a:solidFill>
                <a:latin typeface="Arial"/>
                <a:cs typeface="Arial"/>
              </a:rPr>
              <a:t>you</a:t>
            </a:r>
            <a:r>
              <a:rPr sz="2050" b="1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50" b="1" dirty="0">
                <a:solidFill>
                  <a:srgbClr val="292929"/>
                </a:solidFill>
                <a:latin typeface="Arial"/>
                <a:cs typeface="Arial"/>
              </a:rPr>
              <a:t>want</a:t>
            </a:r>
            <a:r>
              <a:rPr sz="2050" b="1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50" b="1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050" b="1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50" b="1" dirty="0">
                <a:solidFill>
                  <a:srgbClr val="292929"/>
                </a:solidFill>
                <a:latin typeface="Arial"/>
                <a:cs typeface="Arial"/>
              </a:rPr>
              <a:t>find</a:t>
            </a:r>
            <a:r>
              <a:rPr sz="2050" b="1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50" b="1" spc="-10" dirty="0">
                <a:solidFill>
                  <a:srgbClr val="292929"/>
                </a:solidFill>
                <a:latin typeface="Arial"/>
                <a:cs typeface="Arial"/>
              </a:rPr>
              <a:t>answers</a:t>
            </a:r>
            <a:endParaRPr sz="2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1275" y="5528717"/>
            <a:ext cx="8433435" cy="76644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20040" indent="-307340">
              <a:lnSpc>
                <a:spcPct val="100000"/>
              </a:lnSpc>
              <a:spcBef>
                <a:spcPts val="790"/>
              </a:spcBef>
              <a:buChar char="-"/>
              <a:tabLst>
                <a:tab pos="320040" algn="l"/>
              </a:tabLst>
            </a:pP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Correlations</a:t>
            </a:r>
            <a:r>
              <a:rPr sz="185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between</a:t>
            </a:r>
            <a:r>
              <a:rPr sz="185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each</a:t>
            </a:r>
            <a:r>
              <a:rPr sz="185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rocket</a:t>
            </a:r>
            <a:r>
              <a:rPr sz="185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variables</a:t>
            </a:r>
            <a:r>
              <a:rPr sz="185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5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185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185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spc="-20" dirty="0">
                <a:solidFill>
                  <a:srgbClr val="292929"/>
                </a:solidFill>
                <a:latin typeface="Arial"/>
                <a:cs typeface="Arial"/>
              </a:rPr>
              <a:t>rate</a:t>
            </a:r>
            <a:endParaRPr sz="1850">
              <a:latin typeface="Arial"/>
              <a:cs typeface="Arial"/>
            </a:endParaRPr>
          </a:p>
          <a:p>
            <a:pPr marL="320040" indent="-307340">
              <a:lnSpc>
                <a:spcPct val="100000"/>
              </a:lnSpc>
              <a:spcBef>
                <a:spcPts val="700"/>
              </a:spcBef>
              <a:buChar char="-"/>
              <a:tabLst>
                <a:tab pos="320040" algn="l"/>
              </a:tabLst>
            </a:pP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Conditions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get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best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ensure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best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185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50" spc="-20" dirty="0">
                <a:solidFill>
                  <a:srgbClr val="292929"/>
                </a:solidFill>
                <a:latin typeface="Arial"/>
                <a:cs typeface="Arial"/>
              </a:rPr>
              <a:t>rate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821299" y="1848274"/>
              <a:ext cx="4414520" cy="3336290"/>
            </a:xfrm>
            <a:custGeom>
              <a:avLst/>
              <a:gdLst/>
              <a:ahLst/>
              <a:cxnLst/>
              <a:rect l="l" t="t" r="r" b="b"/>
              <a:pathLst>
                <a:path w="4414520" h="3336290">
                  <a:moveTo>
                    <a:pt x="4414199" y="3335699"/>
                  </a:moveTo>
                  <a:lnTo>
                    <a:pt x="0" y="3335699"/>
                  </a:lnTo>
                  <a:lnTo>
                    <a:pt x="0" y="0"/>
                  </a:lnTo>
                  <a:lnTo>
                    <a:pt x="4414199" y="0"/>
                  </a:lnTo>
                  <a:lnTo>
                    <a:pt x="4414199" y="3335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1299" y="1848274"/>
              <a:ext cx="4414520" cy="3336290"/>
            </a:xfrm>
            <a:custGeom>
              <a:avLst/>
              <a:gdLst/>
              <a:ahLst/>
              <a:cxnLst/>
              <a:rect l="l" t="t" r="r" b="b"/>
              <a:pathLst>
                <a:path w="4414520" h="3336290">
                  <a:moveTo>
                    <a:pt x="0" y="0"/>
                  </a:moveTo>
                  <a:lnTo>
                    <a:pt x="4414199" y="0"/>
                  </a:lnTo>
                  <a:lnTo>
                    <a:pt x="4414199" y="3335699"/>
                  </a:lnTo>
                  <a:lnTo>
                    <a:pt x="0" y="3335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5" dirty="0"/>
              <a:t>Total</a:t>
            </a:r>
            <a:r>
              <a:rPr sz="4000" spc="-45" dirty="0"/>
              <a:t> </a:t>
            </a:r>
            <a:r>
              <a:rPr sz="4000" dirty="0"/>
              <a:t>Success</a:t>
            </a:r>
            <a:r>
              <a:rPr sz="4000" spc="-45" dirty="0"/>
              <a:t> </a:t>
            </a:r>
            <a:r>
              <a:rPr sz="4000" dirty="0"/>
              <a:t>Launches</a:t>
            </a:r>
            <a:r>
              <a:rPr sz="4000" spc="-45" dirty="0"/>
              <a:t> </a:t>
            </a:r>
            <a:r>
              <a:rPr sz="4000" dirty="0"/>
              <a:t>By</a:t>
            </a:r>
            <a:r>
              <a:rPr sz="4000" spc="-45" dirty="0"/>
              <a:t> </a:t>
            </a:r>
            <a:r>
              <a:rPr sz="4000" dirty="0"/>
              <a:t>all</a:t>
            </a:r>
            <a:r>
              <a:rPr sz="4000" spc="-40" dirty="0"/>
              <a:t> </a:t>
            </a:r>
            <a:r>
              <a:rPr sz="4000" spc="-10" dirty="0"/>
              <a:t>sites</a:t>
            </a:r>
            <a:endParaRPr sz="40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2425" y="1915925"/>
            <a:ext cx="4171949" cy="32003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870674" y="1862499"/>
            <a:ext cx="5290820" cy="3576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 marR="796925" indent="-18605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99390" algn="l"/>
              </a:tabLst>
            </a:pPr>
            <a:r>
              <a:rPr sz="2200" spc="-10" dirty="0">
                <a:latin typeface="Consolas"/>
                <a:cs typeface="Consolas"/>
              </a:rPr>
              <a:t>KSLC-39A</a:t>
            </a:r>
            <a:r>
              <a:rPr sz="2200" spc="-595" dirty="0">
                <a:latin typeface="Consolas"/>
                <a:cs typeface="Consolas"/>
              </a:rPr>
              <a:t> </a:t>
            </a:r>
            <a:r>
              <a:rPr sz="2200" dirty="0">
                <a:latin typeface="Arial"/>
                <a:cs typeface="Arial"/>
              </a:rPr>
              <a:t>records the most </a:t>
            </a:r>
            <a:r>
              <a:rPr sz="2200" spc="-10" dirty="0">
                <a:latin typeface="Arial"/>
                <a:cs typeface="Arial"/>
              </a:rPr>
              <a:t>launch 	</a:t>
            </a:r>
            <a:r>
              <a:rPr sz="2200" dirty="0">
                <a:latin typeface="Arial"/>
                <a:cs typeface="Arial"/>
              </a:rPr>
              <a:t>success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among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all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sites.</a:t>
            </a:r>
            <a:endParaRPr sz="2200">
              <a:latin typeface="Arial"/>
              <a:cs typeface="Arial"/>
            </a:endParaRPr>
          </a:p>
          <a:p>
            <a:pPr marL="198120" marR="57150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9390" algn="l"/>
              </a:tabLst>
            </a:pPr>
            <a:r>
              <a:rPr sz="2200" dirty="0">
                <a:latin typeface="Arial"/>
                <a:cs typeface="Arial"/>
              </a:rPr>
              <a:t>The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Consolas"/>
                <a:cs typeface="Consolas"/>
              </a:rPr>
              <a:t>VAFB</a:t>
            </a:r>
            <a:r>
              <a:rPr sz="2200" spc="-10" dirty="0">
                <a:latin typeface="Consolas"/>
                <a:cs typeface="Consolas"/>
              </a:rPr>
              <a:t> SLC-4E</a:t>
            </a:r>
            <a:r>
              <a:rPr sz="2200" spc="-585" dirty="0">
                <a:latin typeface="Consolas"/>
                <a:cs typeface="Consolas"/>
              </a:rPr>
              <a:t> </a:t>
            </a:r>
            <a:r>
              <a:rPr sz="2200" dirty="0">
                <a:latin typeface="Arial"/>
                <a:cs typeface="Arial"/>
              </a:rPr>
              <a:t>has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fewest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launch 	</a:t>
            </a:r>
            <a:r>
              <a:rPr sz="2200" dirty="0">
                <a:latin typeface="Arial"/>
                <a:cs typeface="Arial"/>
              </a:rPr>
              <a:t>success,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possibly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because</a:t>
            </a:r>
            <a:endParaRPr sz="2200">
              <a:latin typeface="Arial"/>
              <a:cs typeface="Arial"/>
            </a:endParaRPr>
          </a:p>
          <a:p>
            <a:pPr marL="884555" lvl="1" indent="-396875">
              <a:lnSpc>
                <a:spcPct val="100000"/>
              </a:lnSpc>
              <a:spcBef>
                <a:spcPts val="1400"/>
              </a:spcBef>
              <a:buChar char="○"/>
              <a:tabLst>
                <a:tab pos="884555" algn="l"/>
              </a:tabLst>
            </a:pPr>
            <a:r>
              <a:rPr sz="2200" dirty="0">
                <a:latin typeface="Arial"/>
                <a:cs typeface="Arial"/>
              </a:rPr>
              <a:t>the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data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sample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is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small,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or</a:t>
            </a:r>
            <a:endParaRPr sz="2200">
              <a:latin typeface="Arial"/>
              <a:cs typeface="Arial"/>
            </a:endParaRPr>
          </a:p>
          <a:p>
            <a:pPr marL="885190" marR="5080" lvl="1" indent="-397510">
              <a:lnSpc>
                <a:spcPct val="100000"/>
              </a:lnSpc>
              <a:spcBef>
                <a:spcPts val="1400"/>
              </a:spcBef>
              <a:buChar char="○"/>
              <a:tabLst>
                <a:tab pos="885190" algn="l"/>
              </a:tabLst>
            </a:pPr>
            <a:r>
              <a:rPr sz="2200" dirty="0">
                <a:latin typeface="Arial"/>
                <a:cs typeface="Arial"/>
              </a:rPr>
              <a:t>because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it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is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only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site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located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in </a:t>
            </a:r>
            <a:r>
              <a:rPr sz="2200" dirty="0">
                <a:latin typeface="Arial"/>
                <a:cs typeface="Arial"/>
              </a:rPr>
              <a:t>California,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so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launch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difficulty </a:t>
            </a:r>
            <a:r>
              <a:rPr sz="2200" dirty="0">
                <a:latin typeface="Arial"/>
                <a:cs typeface="Arial"/>
              </a:rPr>
              <a:t>on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west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coast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may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be</a:t>
            </a:r>
            <a:r>
              <a:rPr sz="2200" spc="-10" dirty="0">
                <a:latin typeface="Arial"/>
                <a:cs typeface="Arial"/>
              </a:rPr>
              <a:t> higher </a:t>
            </a:r>
            <a:r>
              <a:rPr sz="2200" dirty="0">
                <a:latin typeface="Arial"/>
                <a:cs typeface="Arial"/>
              </a:rPr>
              <a:t>than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on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east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coast.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Launch</a:t>
            </a:r>
            <a:r>
              <a:rPr spc="-25" dirty="0"/>
              <a:t> </a:t>
            </a:r>
            <a:r>
              <a:rPr dirty="0"/>
              <a:t>Site</a:t>
            </a:r>
            <a:r>
              <a:rPr spc="-25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dirty="0"/>
              <a:t>Highest</a:t>
            </a:r>
            <a:r>
              <a:rPr spc="-30" dirty="0"/>
              <a:t> </a:t>
            </a:r>
            <a:r>
              <a:rPr dirty="0"/>
              <a:t>Launch</a:t>
            </a:r>
            <a:r>
              <a:rPr spc="-25" dirty="0"/>
              <a:t> </a:t>
            </a:r>
            <a:r>
              <a:rPr dirty="0"/>
              <a:t>Success</a:t>
            </a:r>
            <a:r>
              <a:rPr spc="-20" dirty="0"/>
              <a:t> </a:t>
            </a:r>
            <a:r>
              <a:rPr spc="-10" dirty="0"/>
              <a:t>Ratio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21299" y="1848274"/>
            <a:ext cx="4602480" cy="3582670"/>
            <a:chOff x="821299" y="1848274"/>
            <a:chExt cx="4602480" cy="3582670"/>
          </a:xfrm>
        </p:grpSpPr>
        <p:sp>
          <p:nvSpPr>
            <p:cNvPr id="4" name="object 4"/>
            <p:cNvSpPr/>
            <p:nvPr/>
          </p:nvSpPr>
          <p:spPr>
            <a:xfrm>
              <a:off x="821299" y="1848274"/>
              <a:ext cx="4602480" cy="3582670"/>
            </a:xfrm>
            <a:custGeom>
              <a:avLst/>
              <a:gdLst/>
              <a:ahLst/>
              <a:cxnLst/>
              <a:rect l="l" t="t" r="r" b="b"/>
              <a:pathLst>
                <a:path w="4602480" h="3582670">
                  <a:moveTo>
                    <a:pt x="4601999" y="3582599"/>
                  </a:moveTo>
                  <a:lnTo>
                    <a:pt x="0" y="3582599"/>
                  </a:lnTo>
                  <a:lnTo>
                    <a:pt x="0" y="0"/>
                  </a:lnTo>
                  <a:lnTo>
                    <a:pt x="4601999" y="0"/>
                  </a:lnTo>
                  <a:lnTo>
                    <a:pt x="4601999" y="3582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850" y="2275848"/>
              <a:ext cx="3190874" cy="305752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21299" y="1848274"/>
            <a:ext cx="4602480" cy="3582670"/>
          </a:xfrm>
          <a:prstGeom prst="rect">
            <a:avLst/>
          </a:prstGeom>
          <a:ln w="9524">
            <a:solidFill>
              <a:srgbClr val="44546A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256540">
              <a:lnSpc>
                <a:spcPct val="100000"/>
              </a:lnSpc>
              <a:spcBef>
                <a:spcPts val="610"/>
              </a:spcBef>
            </a:pPr>
            <a:r>
              <a:rPr sz="1600" spc="-25" dirty="0">
                <a:latin typeface="Arial"/>
                <a:cs typeface="Arial"/>
              </a:rPr>
              <a:t>Total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Success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Launched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site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KSC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LC-</a:t>
            </a:r>
            <a:r>
              <a:rPr sz="1600" spc="-25" dirty="0">
                <a:latin typeface="Arial"/>
                <a:cs typeface="Arial"/>
              </a:rPr>
              <a:t>39A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 marL="3752850" marR="168910">
              <a:lnSpc>
                <a:spcPct val="100000"/>
              </a:lnSpc>
              <a:spcBef>
                <a:spcPts val="1035"/>
              </a:spcBef>
            </a:pPr>
            <a:r>
              <a:rPr sz="1400" spc="-10" dirty="0">
                <a:latin typeface="Arial"/>
                <a:cs typeface="Arial"/>
              </a:rPr>
              <a:t>Success Failure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0724" y="2485500"/>
            <a:ext cx="405850" cy="6156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870674" y="1862499"/>
            <a:ext cx="528955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 marR="5080" indent="-18605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99390" algn="l"/>
              </a:tabLst>
            </a:pPr>
            <a:r>
              <a:rPr sz="2200" spc="-10" dirty="0">
                <a:latin typeface="Consolas"/>
                <a:cs typeface="Consolas"/>
              </a:rPr>
              <a:t>KSLC-</a:t>
            </a:r>
            <a:r>
              <a:rPr sz="2200" dirty="0">
                <a:latin typeface="Consolas"/>
                <a:cs typeface="Consolas"/>
              </a:rPr>
              <a:t>39A </a:t>
            </a:r>
            <a:r>
              <a:rPr sz="2200" dirty="0">
                <a:latin typeface="Arial"/>
                <a:cs typeface="Arial"/>
              </a:rPr>
              <a:t>has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highest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success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rate 	</a:t>
            </a:r>
            <a:r>
              <a:rPr sz="2200" dirty="0">
                <a:latin typeface="Arial"/>
                <a:cs typeface="Arial"/>
              </a:rPr>
              <a:t>with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10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landing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successes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i="1" dirty="0">
                <a:latin typeface="Arial"/>
                <a:cs typeface="Arial"/>
              </a:rPr>
              <a:t>(76.9%)</a:t>
            </a:r>
            <a:r>
              <a:rPr sz="2200" i="1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and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0" dirty="0"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  <a:p>
            <a:pPr marL="199390">
              <a:lnSpc>
                <a:spcPct val="100000"/>
              </a:lnSpc>
            </a:pPr>
            <a:r>
              <a:rPr sz="2200" dirty="0">
                <a:latin typeface="Arial"/>
                <a:cs typeface="Arial"/>
              </a:rPr>
              <a:t>landing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failures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i="1" spc="-10" dirty="0">
                <a:latin typeface="Arial"/>
                <a:cs typeface="Arial"/>
              </a:rPr>
              <a:t>(23.1%)</a:t>
            </a:r>
            <a:r>
              <a:rPr sz="2200" spc="-10" dirty="0"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1B7DDB"/>
                </a:solidFill>
                <a:latin typeface="Arial"/>
                <a:cs typeface="Arial"/>
              </a:rPr>
              <a:t>43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dirty="0"/>
              <a:t>Payload</a:t>
            </a:r>
            <a:r>
              <a:rPr sz="3400" spc="-20" dirty="0"/>
              <a:t> </a:t>
            </a:r>
            <a:r>
              <a:rPr sz="3400" dirty="0"/>
              <a:t>vs.</a:t>
            </a:r>
            <a:r>
              <a:rPr sz="3400" spc="-25" dirty="0"/>
              <a:t> </a:t>
            </a:r>
            <a:r>
              <a:rPr sz="3400" dirty="0"/>
              <a:t>Launch</a:t>
            </a:r>
            <a:r>
              <a:rPr sz="3400" spc="-20" dirty="0"/>
              <a:t> </a:t>
            </a:r>
            <a:r>
              <a:rPr sz="3400" dirty="0"/>
              <a:t>Outcome</a:t>
            </a:r>
            <a:r>
              <a:rPr sz="3400" spc="-20" dirty="0"/>
              <a:t> </a:t>
            </a:r>
            <a:r>
              <a:rPr sz="3400" dirty="0"/>
              <a:t>Scatter</a:t>
            </a:r>
            <a:r>
              <a:rPr sz="3400" spc="-20" dirty="0"/>
              <a:t> </a:t>
            </a:r>
            <a:r>
              <a:rPr sz="3400" dirty="0"/>
              <a:t>Plot</a:t>
            </a:r>
            <a:r>
              <a:rPr sz="3400" spc="-25" dirty="0"/>
              <a:t> </a:t>
            </a:r>
            <a:r>
              <a:rPr sz="3400" dirty="0"/>
              <a:t>for</a:t>
            </a:r>
            <a:r>
              <a:rPr sz="3400" spc="-20" dirty="0"/>
              <a:t> </a:t>
            </a:r>
            <a:r>
              <a:rPr sz="3400" dirty="0"/>
              <a:t>all</a:t>
            </a:r>
            <a:r>
              <a:rPr sz="3400" spc="-20" dirty="0"/>
              <a:t> </a:t>
            </a:r>
            <a:r>
              <a:rPr sz="3400" spc="-10" dirty="0"/>
              <a:t>sites</a:t>
            </a:r>
            <a:endParaRPr sz="3400"/>
          </a:p>
        </p:txBody>
      </p:sp>
      <p:grpSp>
        <p:nvGrpSpPr>
          <p:cNvPr id="4" name="object 4"/>
          <p:cNvGrpSpPr/>
          <p:nvPr/>
        </p:nvGrpSpPr>
        <p:grpSpPr>
          <a:xfrm>
            <a:off x="689400" y="1335439"/>
            <a:ext cx="10826115" cy="663575"/>
            <a:chOff x="689400" y="1335439"/>
            <a:chExt cx="10826115" cy="6635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29175" y="1335439"/>
              <a:ext cx="5285950" cy="6632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6325" y="1373539"/>
              <a:ext cx="5171649" cy="5489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400" y="1335439"/>
              <a:ext cx="5457825" cy="6633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550" y="1373539"/>
              <a:ext cx="5343524" cy="5490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32650" y="5648674"/>
            <a:ext cx="99853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 marR="5080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9390" algn="l"/>
              </a:tabLst>
            </a:pPr>
            <a:r>
              <a:rPr sz="2200" dirty="0">
                <a:latin typeface="Arial"/>
                <a:cs typeface="Arial"/>
              </a:rPr>
              <a:t>These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figures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show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that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the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launch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success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rate </a:t>
            </a:r>
            <a:r>
              <a:rPr sz="2000" i="1" dirty="0">
                <a:latin typeface="Arial"/>
                <a:cs typeface="Arial"/>
              </a:rPr>
              <a:t>(class</a:t>
            </a:r>
            <a:r>
              <a:rPr sz="2000" i="1" spc="-1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1)</a:t>
            </a:r>
            <a:r>
              <a:rPr sz="2000" i="1" spc="4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for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low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weighted 	payloads</a:t>
            </a:r>
            <a:r>
              <a:rPr sz="1600" b="1" i="1" spc="-10" dirty="0">
                <a:latin typeface="Arial"/>
                <a:cs typeface="Arial"/>
              </a:rPr>
              <a:t>(0-</a:t>
            </a:r>
            <a:r>
              <a:rPr sz="1600" b="1" i="1" dirty="0">
                <a:latin typeface="Arial"/>
                <a:cs typeface="Arial"/>
              </a:rPr>
              <a:t>5000</a:t>
            </a:r>
            <a:r>
              <a:rPr sz="1600" b="1" i="1" spc="-15" dirty="0">
                <a:latin typeface="Arial"/>
                <a:cs typeface="Arial"/>
              </a:rPr>
              <a:t> </a:t>
            </a:r>
            <a:r>
              <a:rPr sz="1600" b="1" i="1" dirty="0">
                <a:latin typeface="Arial"/>
                <a:cs typeface="Arial"/>
              </a:rPr>
              <a:t>kg)</a:t>
            </a:r>
            <a:r>
              <a:rPr sz="1600" b="1" i="1" spc="17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is higher</a:t>
            </a:r>
            <a:r>
              <a:rPr sz="2200" b="1" spc="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than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that of heavy weighted </a:t>
            </a:r>
            <a:r>
              <a:rPr sz="2200" spc="-10" dirty="0">
                <a:latin typeface="Arial"/>
                <a:cs typeface="Arial"/>
              </a:rPr>
              <a:t>payloads</a:t>
            </a:r>
            <a:r>
              <a:rPr sz="1600" i="1" spc="-10" dirty="0">
                <a:latin typeface="Arial"/>
                <a:cs typeface="Arial"/>
              </a:rPr>
              <a:t>(5000-</a:t>
            </a:r>
            <a:r>
              <a:rPr sz="1600" i="1" dirty="0">
                <a:latin typeface="Arial"/>
                <a:cs typeface="Arial"/>
              </a:rPr>
              <a:t>10000 </a:t>
            </a:r>
            <a:r>
              <a:rPr sz="1600" i="1" spc="-20" dirty="0">
                <a:latin typeface="Arial"/>
                <a:cs typeface="Arial"/>
              </a:rPr>
              <a:t>kg)</a:t>
            </a:r>
            <a:r>
              <a:rPr sz="2200" spc="-20" dirty="0"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89400" y="1884447"/>
            <a:ext cx="10826115" cy="3781425"/>
            <a:chOff x="689400" y="1884447"/>
            <a:chExt cx="10826115" cy="378142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400" y="1884447"/>
              <a:ext cx="5457825" cy="37808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550" y="1922547"/>
              <a:ext cx="5343524" cy="36665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29175" y="1884450"/>
              <a:ext cx="5285950" cy="37808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6325" y="1922549"/>
              <a:ext cx="5171649" cy="36665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769974" y="1555849"/>
              <a:ext cx="5013325" cy="4545330"/>
            </a:xfrm>
            <a:custGeom>
              <a:avLst/>
              <a:gdLst/>
              <a:ahLst/>
              <a:cxnLst/>
              <a:rect l="l" t="t" r="r" b="b"/>
              <a:pathLst>
                <a:path w="5013325" h="4545330">
                  <a:moveTo>
                    <a:pt x="5012699" y="4545299"/>
                  </a:moveTo>
                  <a:lnTo>
                    <a:pt x="0" y="4545299"/>
                  </a:lnTo>
                  <a:lnTo>
                    <a:pt x="0" y="0"/>
                  </a:lnTo>
                  <a:lnTo>
                    <a:pt x="5012699" y="0"/>
                  </a:lnTo>
                  <a:lnTo>
                    <a:pt x="5012699" y="4545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9974" y="1555849"/>
              <a:ext cx="5013325" cy="4545330"/>
            </a:xfrm>
            <a:custGeom>
              <a:avLst/>
              <a:gdLst/>
              <a:ahLst/>
              <a:cxnLst/>
              <a:rect l="l" t="t" r="r" b="b"/>
              <a:pathLst>
                <a:path w="5013325" h="4545330">
                  <a:moveTo>
                    <a:pt x="0" y="0"/>
                  </a:moveTo>
                  <a:lnTo>
                    <a:pt x="5012699" y="0"/>
                  </a:lnTo>
                  <a:lnTo>
                    <a:pt x="5012699" y="4545299"/>
                  </a:lnTo>
                  <a:lnTo>
                    <a:pt x="0" y="4545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Classification</a:t>
            </a:r>
            <a:r>
              <a:rPr spc="-135" dirty="0"/>
              <a:t> </a:t>
            </a:r>
            <a:r>
              <a:rPr spc="-10" dirty="0"/>
              <a:t>Accuracy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871261" y="1727199"/>
            <a:ext cx="4810125" cy="4199890"/>
            <a:chOff x="871261" y="1727199"/>
            <a:chExt cx="4810125" cy="419989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9961" y="4421748"/>
              <a:ext cx="2752724" cy="15049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1261" y="1727199"/>
              <a:ext cx="4810125" cy="25907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87600" y="1570073"/>
            <a:ext cx="4540885" cy="272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 marR="64769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9390" algn="l"/>
              </a:tabLst>
            </a:pPr>
            <a:r>
              <a:rPr sz="2200" dirty="0">
                <a:latin typeface="Arial"/>
                <a:cs typeface="Arial"/>
              </a:rPr>
              <a:t>In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test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set, </a:t>
            </a:r>
            <a:r>
              <a:rPr sz="2200" b="1" dirty="0">
                <a:latin typeface="Arial"/>
                <a:cs typeface="Arial"/>
              </a:rPr>
              <a:t>the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accuracy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of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spc="-25" dirty="0">
                <a:latin typeface="Arial"/>
                <a:cs typeface="Arial"/>
              </a:rPr>
              <a:t>all 	</a:t>
            </a:r>
            <a:r>
              <a:rPr sz="2200" b="1" dirty="0">
                <a:latin typeface="Arial"/>
                <a:cs typeface="Arial"/>
              </a:rPr>
              <a:t>models</a:t>
            </a:r>
            <a:r>
              <a:rPr sz="2200" b="1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was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virtually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same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at 	</a:t>
            </a:r>
            <a:r>
              <a:rPr sz="2200" b="1" spc="-10" dirty="0">
                <a:latin typeface="Arial"/>
                <a:cs typeface="Arial"/>
              </a:rPr>
              <a:t>83.33%</a:t>
            </a:r>
            <a:r>
              <a:rPr sz="2200" spc="-10" dirty="0"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  <a:p>
            <a:pPr marL="198120" marR="5080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9390" algn="l"/>
              </a:tabLst>
            </a:pPr>
            <a:r>
              <a:rPr sz="2200" dirty="0">
                <a:latin typeface="Arial"/>
                <a:cs typeface="Arial"/>
              </a:rPr>
              <a:t>It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should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be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noted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that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test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size 	</a:t>
            </a:r>
            <a:r>
              <a:rPr sz="2200" dirty="0">
                <a:latin typeface="Arial"/>
                <a:cs typeface="Arial"/>
              </a:rPr>
              <a:t>was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small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at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18.</a:t>
            </a:r>
            <a:endParaRPr sz="2200">
              <a:latin typeface="Arial"/>
              <a:cs typeface="Arial"/>
            </a:endParaRPr>
          </a:p>
          <a:p>
            <a:pPr marL="198120" marR="113030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9390" algn="l"/>
              </a:tabLst>
            </a:pPr>
            <a:r>
              <a:rPr sz="2200" dirty="0">
                <a:latin typeface="Arial"/>
                <a:cs typeface="Arial"/>
              </a:rPr>
              <a:t>Therefore,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more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data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is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needed</a:t>
            </a:r>
            <a:r>
              <a:rPr sz="2200" spc="-25" dirty="0">
                <a:latin typeface="Arial"/>
                <a:cs typeface="Arial"/>
              </a:rPr>
              <a:t> to 	</a:t>
            </a:r>
            <a:r>
              <a:rPr sz="2200" dirty="0">
                <a:latin typeface="Arial"/>
                <a:cs typeface="Arial"/>
              </a:rPr>
              <a:t>determine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optimal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model.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Confusion</a:t>
            </a:r>
            <a:r>
              <a:rPr spc="-55" dirty="0"/>
              <a:t> </a:t>
            </a:r>
            <a:r>
              <a:rPr spc="-10" dirty="0"/>
              <a:t>Matrix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65212" y="1551087"/>
            <a:ext cx="5022850" cy="4554855"/>
            <a:chOff x="765212" y="1551087"/>
            <a:chExt cx="5022850" cy="4554855"/>
          </a:xfrm>
        </p:grpSpPr>
        <p:sp>
          <p:nvSpPr>
            <p:cNvPr id="4" name="object 4"/>
            <p:cNvSpPr/>
            <p:nvPr/>
          </p:nvSpPr>
          <p:spPr>
            <a:xfrm>
              <a:off x="769974" y="1555849"/>
              <a:ext cx="5013325" cy="4545330"/>
            </a:xfrm>
            <a:custGeom>
              <a:avLst/>
              <a:gdLst/>
              <a:ahLst/>
              <a:cxnLst/>
              <a:rect l="l" t="t" r="r" b="b"/>
              <a:pathLst>
                <a:path w="5013325" h="4545330">
                  <a:moveTo>
                    <a:pt x="5012699" y="4545299"/>
                  </a:moveTo>
                  <a:lnTo>
                    <a:pt x="0" y="4545299"/>
                  </a:lnTo>
                  <a:lnTo>
                    <a:pt x="0" y="0"/>
                  </a:lnTo>
                  <a:lnTo>
                    <a:pt x="5012699" y="0"/>
                  </a:lnTo>
                  <a:lnTo>
                    <a:pt x="5012699" y="4545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9974" y="1555849"/>
              <a:ext cx="5013325" cy="4545330"/>
            </a:xfrm>
            <a:custGeom>
              <a:avLst/>
              <a:gdLst/>
              <a:ahLst/>
              <a:cxnLst/>
              <a:rect l="l" t="t" r="r" b="b"/>
              <a:pathLst>
                <a:path w="5013325" h="4545330">
                  <a:moveTo>
                    <a:pt x="0" y="0"/>
                  </a:moveTo>
                  <a:lnTo>
                    <a:pt x="5012699" y="0"/>
                  </a:lnTo>
                  <a:lnTo>
                    <a:pt x="5012699" y="4545299"/>
                  </a:lnTo>
                  <a:lnTo>
                    <a:pt x="0" y="4545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8425" y="2109225"/>
              <a:ext cx="4295774" cy="34385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 marR="5715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9390" algn="l"/>
              </a:tabLst>
            </a:pPr>
            <a:r>
              <a:rPr dirty="0"/>
              <a:t>The</a:t>
            </a:r>
            <a:r>
              <a:rPr spc="-30" dirty="0"/>
              <a:t> </a:t>
            </a:r>
            <a:r>
              <a:rPr dirty="0"/>
              <a:t>confusion</a:t>
            </a:r>
            <a:r>
              <a:rPr spc="-15" dirty="0"/>
              <a:t> </a:t>
            </a:r>
            <a:r>
              <a:rPr dirty="0"/>
              <a:t>matrix</a:t>
            </a:r>
            <a:r>
              <a:rPr spc="-15" dirty="0"/>
              <a:t> </a:t>
            </a:r>
            <a:r>
              <a:rPr dirty="0"/>
              <a:t>is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same</a:t>
            </a:r>
            <a:r>
              <a:rPr spc="-15" dirty="0"/>
              <a:t> </a:t>
            </a:r>
            <a:r>
              <a:rPr dirty="0"/>
              <a:t>for</a:t>
            </a:r>
            <a:r>
              <a:rPr spc="-15" dirty="0"/>
              <a:t> </a:t>
            </a:r>
            <a:r>
              <a:rPr spc="-25" dirty="0"/>
              <a:t>all 	</a:t>
            </a:r>
            <a:r>
              <a:rPr dirty="0"/>
              <a:t>models</a:t>
            </a:r>
            <a:r>
              <a:rPr spc="-25" dirty="0"/>
              <a:t> </a:t>
            </a:r>
            <a:r>
              <a:rPr dirty="0"/>
              <a:t>because</a:t>
            </a:r>
            <a:r>
              <a:rPr spc="-1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dirty="0"/>
              <a:t>models</a:t>
            </a:r>
            <a:r>
              <a:rPr spc="-15" dirty="0"/>
              <a:t> </a:t>
            </a:r>
            <a:r>
              <a:rPr spc="-10" dirty="0"/>
              <a:t>performed 	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same</a:t>
            </a:r>
            <a:r>
              <a:rPr spc="-15" dirty="0"/>
              <a:t> </a:t>
            </a:r>
            <a:r>
              <a:rPr dirty="0"/>
              <a:t>for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test</a:t>
            </a:r>
            <a:r>
              <a:rPr spc="-15" dirty="0"/>
              <a:t> </a:t>
            </a:r>
            <a:r>
              <a:rPr spc="-20" dirty="0"/>
              <a:t>set.</a:t>
            </a:r>
          </a:p>
          <a:p>
            <a:pPr marL="198120" marR="5080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9390" algn="l"/>
              </a:tabLst>
            </a:pPr>
            <a:r>
              <a:rPr dirty="0"/>
              <a:t>The</a:t>
            </a:r>
            <a:r>
              <a:rPr spc="-20" dirty="0"/>
              <a:t> </a:t>
            </a:r>
            <a:r>
              <a:rPr dirty="0"/>
              <a:t>models</a:t>
            </a:r>
            <a:r>
              <a:rPr spc="-20" dirty="0"/>
              <a:t> </a:t>
            </a:r>
            <a:r>
              <a:rPr dirty="0"/>
              <a:t>predicted</a:t>
            </a:r>
            <a:r>
              <a:rPr spc="-20" dirty="0"/>
              <a:t> </a:t>
            </a:r>
            <a:r>
              <a:rPr dirty="0"/>
              <a:t>12</a:t>
            </a:r>
            <a:r>
              <a:rPr spc="-15" dirty="0"/>
              <a:t> </a:t>
            </a:r>
            <a:r>
              <a:rPr spc="-10" dirty="0"/>
              <a:t>successful 	</a:t>
            </a:r>
            <a:r>
              <a:rPr dirty="0"/>
              <a:t>landings</a:t>
            </a:r>
            <a:r>
              <a:rPr spc="-30" dirty="0"/>
              <a:t> </a:t>
            </a:r>
            <a:r>
              <a:rPr dirty="0"/>
              <a:t>when</a:t>
            </a:r>
            <a:r>
              <a:rPr spc="-15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true</a:t>
            </a:r>
            <a:r>
              <a:rPr spc="-15" dirty="0"/>
              <a:t> </a:t>
            </a:r>
            <a:r>
              <a:rPr dirty="0"/>
              <a:t>label</a:t>
            </a:r>
            <a:r>
              <a:rPr spc="-15" dirty="0"/>
              <a:t> </a:t>
            </a:r>
            <a:r>
              <a:rPr spc="-25" dirty="0"/>
              <a:t>was 	</a:t>
            </a:r>
            <a:r>
              <a:rPr dirty="0"/>
              <a:t>successful</a:t>
            </a:r>
            <a:r>
              <a:rPr spc="-3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3</a:t>
            </a:r>
            <a:r>
              <a:rPr spc="-20" dirty="0"/>
              <a:t> </a:t>
            </a:r>
            <a:r>
              <a:rPr dirty="0"/>
              <a:t>failed</a:t>
            </a:r>
            <a:r>
              <a:rPr spc="-20" dirty="0"/>
              <a:t> </a:t>
            </a:r>
            <a:r>
              <a:rPr dirty="0"/>
              <a:t>landings</a:t>
            </a:r>
            <a:r>
              <a:rPr spc="-20" dirty="0"/>
              <a:t> when 	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true</a:t>
            </a:r>
            <a:r>
              <a:rPr spc="-20" dirty="0"/>
              <a:t> </a:t>
            </a:r>
            <a:r>
              <a:rPr dirty="0"/>
              <a:t>label</a:t>
            </a:r>
            <a:r>
              <a:rPr spc="-20" dirty="0"/>
              <a:t> </a:t>
            </a:r>
            <a:r>
              <a:rPr dirty="0"/>
              <a:t>was</a:t>
            </a:r>
            <a:r>
              <a:rPr spc="-20" dirty="0"/>
              <a:t> </a:t>
            </a:r>
            <a:r>
              <a:rPr dirty="0"/>
              <a:t>failure.</a:t>
            </a:r>
            <a:r>
              <a:rPr spc="-20" dirty="0"/>
              <a:t> </a:t>
            </a:r>
            <a:r>
              <a:rPr dirty="0"/>
              <a:t>But</a:t>
            </a:r>
            <a:r>
              <a:rPr spc="-20" dirty="0"/>
              <a:t> </a:t>
            </a:r>
            <a:r>
              <a:rPr spc="-10" dirty="0"/>
              <a:t>there 	</a:t>
            </a:r>
            <a:r>
              <a:rPr dirty="0"/>
              <a:t>were</a:t>
            </a:r>
            <a:r>
              <a:rPr spc="-15" dirty="0"/>
              <a:t> </a:t>
            </a:r>
            <a:r>
              <a:rPr dirty="0"/>
              <a:t>also</a:t>
            </a:r>
            <a:r>
              <a:rPr spc="-15" dirty="0"/>
              <a:t> </a:t>
            </a:r>
            <a:r>
              <a:rPr dirty="0"/>
              <a:t>3</a:t>
            </a:r>
            <a:r>
              <a:rPr spc="-15" dirty="0"/>
              <a:t> </a:t>
            </a:r>
            <a:r>
              <a:rPr dirty="0"/>
              <a:t>predictions</a:t>
            </a:r>
            <a:r>
              <a:rPr spc="-15" dirty="0"/>
              <a:t> </a:t>
            </a:r>
            <a:r>
              <a:rPr dirty="0"/>
              <a:t>that</a:t>
            </a:r>
            <a:r>
              <a:rPr spc="-10" dirty="0"/>
              <a:t> </a:t>
            </a:r>
            <a:r>
              <a:rPr spc="-20" dirty="0"/>
              <a:t>said 	</a:t>
            </a:r>
            <a:r>
              <a:rPr dirty="0"/>
              <a:t>successful</a:t>
            </a:r>
            <a:r>
              <a:rPr spc="-35" dirty="0"/>
              <a:t> </a:t>
            </a:r>
            <a:r>
              <a:rPr dirty="0"/>
              <a:t>landings</a:t>
            </a:r>
            <a:r>
              <a:rPr spc="-20" dirty="0"/>
              <a:t> </a:t>
            </a:r>
            <a:r>
              <a:rPr dirty="0"/>
              <a:t>when</a:t>
            </a:r>
            <a:r>
              <a:rPr spc="-25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true</a:t>
            </a:r>
            <a:r>
              <a:rPr spc="-20" dirty="0"/>
              <a:t> </a:t>
            </a:r>
            <a:r>
              <a:rPr spc="-10" dirty="0"/>
              <a:t>label 	</a:t>
            </a:r>
            <a:r>
              <a:rPr dirty="0"/>
              <a:t>was</a:t>
            </a:r>
            <a:r>
              <a:rPr spc="-35" dirty="0"/>
              <a:t> </a:t>
            </a:r>
            <a:r>
              <a:rPr dirty="0"/>
              <a:t>failure</a:t>
            </a:r>
            <a:r>
              <a:rPr spc="-20" dirty="0"/>
              <a:t> </a:t>
            </a:r>
            <a:r>
              <a:rPr i="1" dirty="0">
                <a:latin typeface="Arial"/>
                <a:cs typeface="Arial"/>
              </a:rPr>
              <a:t>(false</a:t>
            </a:r>
            <a:r>
              <a:rPr i="1" spc="-20" dirty="0">
                <a:latin typeface="Arial"/>
                <a:cs typeface="Arial"/>
              </a:rPr>
              <a:t> </a:t>
            </a:r>
            <a:r>
              <a:rPr i="1" spc="-10" dirty="0">
                <a:latin typeface="Arial"/>
                <a:cs typeface="Arial"/>
              </a:rPr>
              <a:t>positive)</a:t>
            </a:r>
            <a:r>
              <a:rPr spc="-10" dirty="0"/>
              <a:t>.</a:t>
            </a:r>
          </a:p>
          <a:p>
            <a:pPr marL="198120" marR="1029969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9390" algn="l"/>
              </a:tabLst>
            </a:pPr>
            <a:r>
              <a:rPr dirty="0"/>
              <a:t>Overall,</a:t>
            </a:r>
            <a:r>
              <a:rPr spc="-20" dirty="0"/>
              <a:t> </a:t>
            </a:r>
            <a:r>
              <a:rPr b="1" dirty="0">
                <a:latin typeface="Arial"/>
                <a:cs typeface="Arial"/>
              </a:rPr>
              <a:t>these</a:t>
            </a:r>
            <a:r>
              <a:rPr b="1" spc="-3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models</a:t>
            </a:r>
            <a:r>
              <a:rPr b="1" spc="-30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predict 	</a:t>
            </a:r>
            <a:r>
              <a:rPr b="1" dirty="0">
                <a:latin typeface="Arial"/>
                <a:cs typeface="Arial"/>
              </a:rPr>
              <a:t>successful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landings</a:t>
            </a:r>
            <a:r>
              <a:rPr spc="-10" dirty="0"/>
              <a:t>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16" y="1688298"/>
            <a:ext cx="10281285" cy="426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 marR="484505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9390" algn="l"/>
              </a:tabLst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As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number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flights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increased,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rate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increased,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recently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it 	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has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exceeded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80%.</a:t>
            </a:r>
            <a:endParaRPr sz="2200">
              <a:latin typeface="Arial"/>
              <a:cs typeface="Arial"/>
            </a:endParaRPr>
          </a:p>
          <a:p>
            <a:pPr marL="198755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Orbital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types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SSO,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HEO,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GEO,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ES-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L1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have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highest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rate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(100%).</a:t>
            </a:r>
            <a:endParaRPr sz="2200">
              <a:latin typeface="Arial"/>
              <a:cs typeface="Arial"/>
            </a:endParaRPr>
          </a:p>
          <a:p>
            <a:pPr marL="198755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8755" algn="l"/>
              </a:tabLst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close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railways,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highways,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coastline,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but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far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cities.</a:t>
            </a:r>
            <a:endParaRPr sz="2200">
              <a:latin typeface="Arial"/>
              <a:cs typeface="Arial"/>
            </a:endParaRPr>
          </a:p>
          <a:p>
            <a:pPr marL="198120" marR="111125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9390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KSLC-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39A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has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highest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number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successes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highest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 success 	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rate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among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sites.</a:t>
            </a:r>
            <a:endParaRPr sz="2200">
              <a:latin typeface="Arial"/>
              <a:cs typeface="Arial"/>
            </a:endParaRPr>
          </a:p>
          <a:p>
            <a:pPr marL="198120" marR="419100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9390" algn="l"/>
              </a:tabLst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rate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low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weighted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payloads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higher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than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heavy 	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weighted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payloads.</a:t>
            </a:r>
            <a:endParaRPr sz="2200">
              <a:latin typeface="Arial"/>
              <a:cs typeface="Arial"/>
            </a:endParaRPr>
          </a:p>
          <a:p>
            <a:pPr marL="198120" marR="295910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199390" algn="l"/>
              </a:tabLst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this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dataset,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models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have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same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accuracy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(83.33%),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but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it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seems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that 	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more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needed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determine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optimal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model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due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small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size.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Conclusions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8258" y="1972298"/>
            <a:ext cx="6391910" cy="8976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  <a:buClr>
                <a:srgbClr val="292929"/>
              </a:buClr>
              <a:buFont typeface="Arial"/>
              <a:buChar char="•"/>
            </a:pPr>
            <a:r>
              <a:rPr lang="en-IN" sz="2000" dirty="0">
                <a:solidFill>
                  <a:srgbClr val="7030A0"/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https://github.com/kvs788/IBM_DATASCIENCE</a:t>
            </a:r>
            <a:r>
              <a:rPr lang="en-IN" sz="2000" dirty="0">
                <a:solidFill>
                  <a:srgbClr val="7030A0"/>
                </a:solidFill>
                <a:latin typeface="Arial"/>
                <a:cs typeface="Arial"/>
              </a:rPr>
              <a:t>   </a:t>
            </a: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92929"/>
              </a:buClr>
            </a:pPr>
            <a:endParaRPr sz="375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Appendix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807" y="391379"/>
            <a:ext cx="8259864" cy="646662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72320" y="631064"/>
            <a:ext cx="1919679" cy="20544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05438" y="4377987"/>
            <a:ext cx="1118574" cy="4549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947738" y="3546425"/>
            <a:ext cx="244261" cy="52828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44625" y="5933498"/>
            <a:ext cx="478691" cy="21033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34206" y="6383520"/>
            <a:ext cx="3057792" cy="47447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8479670" y="410945"/>
            <a:ext cx="3712845" cy="19685"/>
          </a:xfrm>
          <a:custGeom>
            <a:avLst/>
            <a:gdLst/>
            <a:ahLst/>
            <a:cxnLst/>
            <a:rect l="l" t="t" r="r" b="b"/>
            <a:pathLst>
              <a:path w="3712845" h="19684">
                <a:moveTo>
                  <a:pt x="0" y="0"/>
                </a:moveTo>
                <a:lnTo>
                  <a:pt x="3712329" y="0"/>
                </a:lnTo>
                <a:lnTo>
                  <a:pt x="3712329" y="19566"/>
                </a:lnTo>
                <a:lnTo>
                  <a:pt x="0" y="1956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639644" y="5042935"/>
            <a:ext cx="375285" cy="349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65"/>
              </a:lnSpc>
              <a:spcBef>
                <a:spcPts val="100"/>
              </a:spcBef>
            </a:pPr>
            <a:r>
              <a:rPr sz="1250" i="1" spc="25" dirty="0">
                <a:solidFill>
                  <a:srgbClr val="999999"/>
                </a:solidFill>
                <a:latin typeface="Times New Roman"/>
                <a:cs typeface="Times New Roman"/>
              </a:rPr>
              <a:t>r</a:t>
            </a:r>
            <a:endParaRPr sz="1250">
              <a:latin typeface="Times New Roman"/>
              <a:cs typeface="Times New Roman"/>
            </a:endParaRPr>
          </a:p>
          <a:p>
            <a:pPr marR="5080" algn="r">
              <a:lnSpc>
                <a:spcPts val="1185"/>
              </a:lnSpc>
            </a:pPr>
            <a:r>
              <a:rPr sz="1100" spc="-290" dirty="0">
                <a:solidFill>
                  <a:srgbClr val="999999"/>
                </a:solidFill>
                <a:latin typeface="Arial"/>
                <a:cs typeface="Arial"/>
              </a:rPr>
              <a:t>Ԅ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65625" y="5622868"/>
            <a:ext cx="179070" cy="321310"/>
          </a:xfrm>
          <a:prstGeom prst="rect">
            <a:avLst/>
          </a:prstGeom>
          <a:solidFill>
            <a:srgbClr val="E2EBEF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r>
              <a:rPr sz="1900" i="1" spc="-25" dirty="0">
                <a:solidFill>
                  <a:srgbClr val="A8ACA8"/>
                </a:solidFill>
                <a:latin typeface="Times New Roman"/>
                <a:cs typeface="Times New Roman"/>
              </a:rPr>
              <a:t>.r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81656" y="6229169"/>
            <a:ext cx="21844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80" dirty="0">
                <a:solidFill>
                  <a:srgbClr val="999999"/>
                </a:solidFill>
                <a:latin typeface="Times New Roman"/>
                <a:cs typeface="Times New Roman"/>
              </a:rPr>
              <a:t>,,,..</a:t>
            </a:r>
            <a:r>
              <a:rPr sz="1450" spc="-180" dirty="0">
                <a:solidFill>
                  <a:srgbClr val="999999"/>
                </a:solidFill>
                <a:latin typeface="Times New Roman"/>
                <a:cs typeface="Times New Roman"/>
              </a:rPr>
              <a:t>...</a:t>
            </a:r>
            <a:endParaRPr sz="14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80592" y="6396164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B7DDB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025" y="1417224"/>
            <a:ext cx="10548620" cy="493585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200" dirty="0">
                <a:solidFill>
                  <a:srgbClr val="0B49CB"/>
                </a:solidFill>
                <a:latin typeface="Arial"/>
                <a:cs typeface="Arial"/>
              </a:rPr>
              <a:t>Executive</a:t>
            </a:r>
            <a:r>
              <a:rPr sz="2200" spc="-45" dirty="0">
                <a:solidFill>
                  <a:srgbClr val="0B49CB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B49CB"/>
                </a:solidFill>
                <a:latin typeface="Arial"/>
                <a:cs typeface="Arial"/>
              </a:rPr>
              <a:t>Summary</a:t>
            </a:r>
            <a:endParaRPr sz="2200">
              <a:latin typeface="Arial"/>
              <a:cs typeface="Arial"/>
            </a:endParaRPr>
          </a:p>
          <a:p>
            <a:pPr marL="240029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240029" algn="l"/>
              </a:tabLst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collection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methodology:</a:t>
            </a:r>
            <a:endParaRPr sz="2200">
              <a:latin typeface="Arial"/>
              <a:cs typeface="Arial"/>
            </a:endParaRPr>
          </a:p>
          <a:p>
            <a:pPr marL="697230" lvl="1" indent="-191770">
              <a:lnSpc>
                <a:spcPct val="100000"/>
              </a:lnSpc>
              <a:spcBef>
                <a:spcPts val="1410"/>
              </a:spcBef>
              <a:buChar char="•"/>
              <a:tabLst>
                <a:tab pos="697230" algn="l"/>
              </a:tabLst>
            </a:pPr>
            <a:r>
              <a:rPr sz="1900" spc="-10" dirty="0">
                <a:solidFill>
                  <a:srgbClr val="757070"/>
                </a:solidFill>
                <a:latin typeface="Arial"/>
                <a:cs typeface="Arial"/>
              </a:rPr>
              <a:t>SpaceX</a:t>
            </a:r>
            <a:r>
              <a:rPr sz="1900" spc="-130" dirty="0">
                <a:solidFill>
                  <a:srgbClr val="757070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757070"/>
                </a:solidFill>
                <a:latin typeface="Arial"/>
                <a:cs typeface="Arial"/>
              </a:rPr>
              <a:t>API</a:t>
            </a:r>
            <a:r>
              <a:rPr sz="1900" spc="-15" dirty="0">
                <a:solidFill>
                  <a:srgbClr val="757070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757070"/>
                </a:solidFill>
                <a:latin typeface="Arial"/>
                <a:cs typeface="Arial"/>
              </a:rPr>
              <a:t>&amp;</a:t>
            </a:r>
            <a:r>
              <a:rPr sz="1900" spc="-15" dirty="0">
                <a:solidFill>
                  <a:srgbClr val="757070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757070"/>
                </a:solidFill>
                <a:latin typeface="Arial"/>
                <a:cs typeface="Arial"/>
              </a:rPr>
              <a:t>Web</a:t>
            </a:r>
            <a:r>
              <a:rPr sz="1900" spc="-10" dirty="0">
                <a:solidFill>
                  <a:srgbClr val="757070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757070"/>
                </a:solidFill>
                <a:latin typeface="Arial"/>
                <a:cs typeface="Arial"/>
              </a:rPr>
              <a:t>Scraping</a:t>
            </a:r>
            <a:r>
              <a:rPr sz="1900" spc="10" dirty="0">
                <a:solidFill>
                  <a:srgbClr val="757070"/>
                </a:solidFill>
                <a:latin typeface="Arial"/>
                <a:cs typeface="Arial"/>
              </a:rPr>
              <a:t> </a:t>
            </a:r>
            <a:r>
              <a:rPr sz="19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Falcon</a:t>
            </a:r>
            <a:r>
              <a:rPr sz="19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9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9</a:t>
            </a:r>
            <a:r>
              <a:rPr sz="19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9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and</a:t>
            </a:r>
            <a:r>
              <a:rPr sz="19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9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Falcon</a:t>
            </a:r>
            <a:r>
              <a:rPr sz="19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9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Heavy</a:t>
            </a:r>
            <a:r>
              <a:rPr sz="19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9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Launches</a:t>
            </a:r>
            <a:r>
              <a:rPr sz="19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9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Records</a:t>
            </a:r>
            <a:r>
              <a:rPr sz="19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9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from</a:t>
            </a:r>
            <a:r>
              <a:rPr sz="19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2"/>
              </a:rPr>
              <a:t> Wikipedia</a:t>
            </a:r>
            <a:endParaRPr sz="19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757070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240029" indent="-186055">
              <a:lnSpc>
                <a:spcPct val="100000"/>
              </a:lnSpc>
              <a:buChar char="•"/>
              <a:tabLst>
                <a:tab pos="240029" algn="l"/>
              </a:tabLst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Perform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 wrangling</a:t>
            </a:r>
            <a:endParaRPr sz="2200">
              <a:latin typeface="Arial"/>
              <a:cs typeface="Arial"/>
            </a:endParaRPr>
          </a:p>
          <a:p>
            <a:pPr marL="697230" lvl="1" indent="-191770">
              <a:lnSpc>
                <a:spcPct val="100000"/>
              </a:lnSpc>
              <a:spcBef>
                <a:spcPts val="1415"/>
              </a:spcBef>
              <a:buChar char="•"/>
              <a:tabLst>
                <a:tab pos="697230" algn="l"/>
              </a:tabLst>
            </a:pPr>
            <a:r>
              <a:rPr sz="1900" dirty="0">
                <a:solidFill>
                  <a:srgbClr val="757070"/>
                </a:solidFill>
                <a:latin typeface="Arial"/>
                <a:cs typeface="Arial"/>
              </a:rPr>
              <a:t>Convert</a:t>
            </a:r>
            <a:r>
              <a:rPr sz="1900" spc="-50" dirty="0">
                <a:solidFill>
                  <a:srgbClr val="757070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757070"/>
                </a:solidFill>
                <a:latin typeface="Arial"/>
                <a:cs typeface="Arial"/>
              </a:rPr>
              <a:t>outcomes</a:t>
            </a:r>
            <a:r>
              <a:rPr sz="1900" spc="-40" dirty="0">
                <a:solidFill>
                  <a:srgbClr val="757070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757070"/>
                </a:solidFill>
                <a:latin typeface="Arial"/>
                <a:cs typeface="Arial"/>
              </a:rPr>
              <a:t>into</a:t>
            </a:r>
            <a:r>
              <a:rPr sz="1900" spc="-70" dirty="0">
                <a:solidFill>
                  <a:srgbClr val="757070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757070"/>
                </a:solidFill>
                <a:latin typeface="Arial"/>
                <a:cs typeface="Arial"/>
              </a:rPr>
              <a:t>Training</a:t>
            </a:r>
            <a:r>
              <a:rPr sz="1900" spc="-35" dirty="0">
                <a:solidFill>
                  <a:srgbClr val="757070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757070"/>
                </a:solidFill>
                <a:latin typeface="Arial"/>
                <a:cs typeface="Arial"/>
              </a:rPr>
              <a:t>Labels</a:t>
            </a:r>
            <a:r>
              <a:rPr sz="1900" spc="-40" dirty="0">
                <a:solidFill>
                  <a:srgbClr val="757070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757070"/>
                </a:solidFill>
                <a:latin typeface="Arial"/>
                <a:cs typeface="Arial"/>
              </a:rPr>
              <a:t>with</a:t>
            </a:r>
            <a:r>
              <a:rPr sz="1900" spc="-40" dirty="0">
                <a:solidFill>
                  <a:srgbClr val="757070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757070"/>
                </a:solidFill>
                <a:latin typeface="Arial"/>
                <a:cs typeface="Arial"/>
              </a:rPr>
              <a:t>the</a:t>
            </a:r>
            <a:r>
              <a:rPr sz="1900" spc="-35" dirty="0">
                <a:solidFill>
                  <a:srgbClr val="757070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757070"/>
                </a:solidFill>
                <a:latin typeface="Arial"/>
                <a:cs typeface="Arial"/>
              </a:rPr>
              <a:t>booster</a:t>
            </a:r>
            <a:r>
              <a:rPr sz="1900" spc="-40" dirty="0">
                <a:solidFill>
                  <a:srgbClr val="757070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757070"/>
                </a:solidFill>
                <a:latin typeface="Arial"/>
                <a:cs typeface="Arial"/>
              </a:rPr>
              <a:t>successfully/unsuccessful</a:t>
            </a:r>
            <a:r>
              <a:rPr sz="1900" spc="-35" dirty="0">
                <a:solidFill>
                  <a:srgbClr val="757070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757070"/>
                </a:solidFill>
                <a:latin typeface="Arial"/>
                <a:cs typeface="Arial"/>
              </a:rPr>
              <a:t>landed</a:t>
            </a:r>
            <a:endParaRPr sz="1900">
              <a:latin typeface="Arial"/>
              <a:cs typeface="Arial"/>
            </a:endParaRPr>
          </a:p>
          <a:p>
            <a:pPr marL="240029" indent="-186055">
              <a:lnSpc>
                <a:spcPct val="100000"/>
              </a:lnSpc>
              <a:spcBef>
                <a:spcPts val="1385"/>
              </a:spcBef>
              <a:buChar char="•"/>
              <a:tabLst>
                <a:tab pos="240029" algn="l"/>
              </a:tabLst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Perform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exploratory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(EDA)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using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visualization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SQL</a:t>
            </a:r>
            <a:endParaRPr sz="2200">
              <a:latin typeface="Arial"/>
              <a:cs typeface="Arial"/>
            </a:endParaRPr>
          </a:p>
          <a:p>
            <a:pPr marL="240029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240029" algn="l"/>
              </a:tabLst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Perform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visual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analytics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using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Plotly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Dash</a:t>
            </a:r>
            <a:endParaRPr sz="2200">
              <a:latin typeface="Arial"/>
              <a:cs typeface="Arial"/>
            </a:endParaRPr>
          </a:p>
          <a:p>
            <a:pPr marL="240029" indent="-186055">
              <a:lnSpc>
                <a:spcPct val="100000"/>
              </a:lnSpc>
              <a:spcBef>
                <a:spcPts val="1400"/>
              </a:spcBef>
              <a:buChar char="•"/>
              <a:tabLst>
                <a:tab pos="240029" algn="l"/>
              </a:tabLst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Perform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predictive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using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classification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models</a:t>
            </a:r>
            <a:endParaRPr sz="2200">
              <a:latin typeface="Arial"/>
              <a:cs typeface="Arial"/>
            </a:endParaRPr>
          </a:p>
          <a:p>
            <a:pPr marL="697230" lvl="1" indent="-191770">
              <a:lnSpc>
                <a:spcPts val="2095"/>
              </a:lnSpc>
              <a:spcBef>
                <a:spcPts val="1415"/>
              </a:spcBef>
              <a:buChar char="•"/>
              <a:tabLst>
                <a:tab pos="697230" algn="l"/>
              </a:tabLst>
            </a:pPr>
            <a:r>
              <a:rPr sz="1900" dirty="0">
                <a:solidFill>
                  <a:srgbClr val="757070"/>
                </a:solidFill>
                <a:latin typeface="Arial"/>
                <a:cs typeface="Arial"/>
              </a:rPr>
              <a:t>Find</a:t>
            </a:r>
            <a:r>
              <a:rPr sz="1900" spc="-30" dirty="0">
                <a:solidFill>
                  <a:srgbClr val="757070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757070"/>
                </a:solidFill>
                <a:latin typeface="Arial"/>
                <a:cs typeface="Arial"/>
              </a:rPr>
              <a:t>best</a:t>
            </a:r>
            <a:r>
              <a:rPr sz="1900" spc="-25" dirty="0">
                <a:solidFill>
                  <a:srgbClr val="757070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757070"/>
                </a:solidFill>
                <a:latin typeface="Arial"/>
                <a:cs typeface="Arial"/>
              </a:rPr>
              <a:t>Hyperparameter</a:t>
            </a:r>
            <a:r>
              <a:rPr sz="1900" spc="-30" dirty="0">
                <a:solidFill>
                  <a:srgbClr val="757070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757070"/>
                </a:solidFill>
                <a:latin typeface="Arial"/>
                <a:cs typeface="Arial"/>
              </a:rPr>
              <a:t>for</a:t>
            </a:r>
            <a:r>
              <a:rPr sz="1900" spc="-25" dirty="0">
                <a:solidFill>
                  <a:srgbClr val="757070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757070"/>
                </a:solidFill>
                <a:latin typeface="Arial"/>
                <a:cs typeface="Arial"/>
              </a:rPr>
              <a:t>SVM,</a:t>
            </a:r>
            <a:r>
              <a:rPr sz="1900" spc="-25" dirty="0">
                <a:solidFill>
                  <a:srgbClr val="757070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757070"/>
                </a:solidFill>
                <a:latin typeface="Arial"/>
                <a:cs typeface="Arial"/>
              </a:rPr>
              <a:t>Classification</a:t>
            </a:r>
            <a:r>
              <a:rPr sz="1900" spc="-60" dirty="0">
                <a:solidFill>
                  <a:srgbClr val="757070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757070"/>
                </a:solidFill>
                <a:latin typeface="Arial"/>
                <a:cs typeface="Arial"/>
              </a:rPr>
              <a:t>Trees</a:t>
            </a:r>
            <a:r>
              <a:rPr sz="1900" spc="-30" dirty="0">
                <a:solidFill>
                  <a:srgbClr val="757070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757070"/>
                </a:solidFill>
                <a:latin typeface="Arial"/>
                <a:cs typeface="Arial"/>
              </a:rPr>
              <a:t>and</a:t>
            </a:r>
            <a:r>
              <a:rPr sz="1900" spc="-25" dirty="0">
                <a:solidFill>
                  <a:srgbClr val="757070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757070"/>
                </a:solidFill>
                <a:latin typeface="Arial"/>
                <a:cs typeface="Arial"/>
              </a:rPr>
              <a:t>Logistic</a:t>
            </a:r>
            <a:r>
              <a:rPr sz="1900" spc="-25" dirty="0">
                <a:solidFill>
                  <a:srgbClr val="757070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757070"/>
                </a:solidFill>
                <a:latin typeface="Arial"/>
                <a:cs typeface="Arial"/>
              </a:rPr>
              <a:t>Regression</a:t>
            </a:r>
            <a:endParaRPr sz="1900">
              <a:latin typeface="Arial"/>
              <a:cs typeface="Arial"/>
            </a:endParaRPr>
          </a:p>
          <a:p>
            <a:pPr marL="10415905">
              <a:lnSpc>
                <a:spcPts val="1735"/>
              </a:lnSpc>
            </a:pPr>
            <a:r>
              <a:rPr sz="1600" dirty="0">
                <a:solidFill>
                  <a:srgbClr val="1B7DDB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6564" y="6083644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B7DDB"/>
                </a:solidFill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20" dirty="0"/>
              <a:t> </a:t>
            </a:r>
            <a:r>
              <a:rPr spc="-10" dirty="0"/>
              <a:t>Collection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308887" y="5288237"/>
            <a:ext cx="1255395" cy="1452245"/>
            <a:chOff x="1308887" y="5288237"/>
            <a:chExt cx="1255395" cy="14522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8887" y="5288237"/>
              <a:ext cx="1255125" cy="14516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70799" y="5331099"/>
              <a:ext cx="1131570" cy="1328420"/>
            </a:xfrm>
            <a:custGeom>
              <a:avLst/>
              <a:gdLst/>
              <a:ahLst/>
              <a:cxnLst/>
              <a:rect l="l" t="t" r="r" b="b"/>
              <a:pathLst>
                <a:path w="1131570" h="1328420">
                  <a:moveTo>
                    <a:pt x="942746" y="1327799"/>
                  </a:move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6" y="0"/>
                  </a:lnTo>
                  <a:lnTo>
                    <a:pt x="1014902" y="14352"/>
                  </a:lnTo>
                  <a:lnTo>
                    <a:pt x="1076073" y="55226"/>
                  </a:lnTo>
                  <a:lnTo>
                    <a:pt x="1116947" y="116397"/>
                  </a:lnTo>
                  <a:lnTo>
                    <a:pt x="1131299" y="188553"/>
                  </a:lnTo>
                  <a:lnTo>
                    <a:pt x="1131299" y="1139245"/>
                  </a:lnTo>
                  <a:lnTo>
                    <a:pt x="1124564" y="1189371"/>
                  </a:lnTo>
                  <a:lnTo>
                    <a:pt x="1105556" y="1234412"/>
                  </a:lnTo>
                  <a:lnTo>
                    <a:pt x="1076073" y="1272573"/>
                  </a:lnTo>
                  <a:lnTo>
                    <a:pt x="1037912" y="1302056"/>
                  </a:lnTo>
                  <a:lnTo>
                    <a:pt x="992871" y="1321064"/>
                  </a:lnTo>
                  <a:lnTo>
                    <a:pt x="942746" y="1327799"/>
                  </a:lnTo>
                  <a:close/>
                </a:path>
              </a:pathLst>
            </a:custGeom>
            <a:solidFill>
              <a:srgbClr val="D0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70800" y="5331099"/>
              <a:ext cx="1131570" cy="1328420"/>
            </a:xfrm>
            <a:custGeom>
              <a:avLst/>
              <a:gdLst/>
              <a:ahLst/>
              <a:cxnLst/>
              <a:rect l="l" t="t" r="r" b="b"/>
              <a:pathLst>
                <a:path w="1131570" h="1328420">
                  <a:moveTo>
                    <a:pt x="0" y="188553"/>
                  </a:move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6" y="0"/>
                  </a:lnTo>
                  <a:lnTo>
                    <a:pt x="1014902" y="14352"/>
                  </a:lnTo>
                  <a:lnTo>
                    <a:pt x="1076073" y="55226"/>
                  </a:lnTo>
                  <a:lnTo>
                    <a:pt x="1116947" y="116397"/>
                  </a:lnTo>
                  <a:lnTo>
                    <a:pt x="1131299" y="188553"/>
                  </a:lnTo>
                  <a:lnTo>
                    <a:pt x="1131299" y="1139245"/>
                  </a:lnTo>
                  <a:lnTo>
                    <a:pt x="1124564" y="1189371"/>
                  </a:lnTo>
                  <a:lnTo>
                    <a:pt x="1105556" y="1234412"/>
                  </a:lnTo>
                  <a:lnTo>
                    <a:pt x="1076073" y="1272573"/>
                  </a:lnTo>
                  <a:lnTo>
                    <a:pt x="1037912" y="1302056"/>
                  </a:lnTo>
                  <a:lnTo>
                    <a:pt x="992871" y="1321064"/>
                  </a:lnTo>
                  <a:lnTo>
                    <a:pt x="942746" y="1327799"/>
                  </a:ln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92817" y="5451312"/>
            <a:ext cx="687070" cy="10769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ctr">
              <a:lnSpc>
                <a:spcPts val="1650"/>
              </a:lnSpc>
              <a:spcBef>
                <a:spcPts val="180"/>
              </a:spcBef>
            </a:pPr>
            <a:r>
              <a:rPr sz="1400" spc="-10" dirty="0">
                <a:latin typeface="Arial"/>
                <a:cs typeface="Arial"/>
              </a:rPr>
              <a:t>Request </a:t>
            </a:r>
            <a:r>
              <a:rPr sz="1400" spc="-20" dirty="0">
                <a:latin typeface="Arial"/>
                <a:cs typeface="Arial"/>
              </a:rPr>
              <a:t>data from </a:t>
            </a:r>
            <a:r>
              <a:rPr sz="1400" spc="-10" dirty="0">
                <a:latin typeface="Arial"/>
                <a:cs typeface="Arial"/>
              </a:rPr>
              <a:t>SpaceX </a:t>
            </a:r>
            <a:r>
              <a:rPr sz="1400" spc="-25" dirty="0">
                <a:latin typeface="Arial"/>
                <a:cs typeface="Arial"/>
              </a:rPr>
              <a:t>API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772839" y="5288237"/>
            <a:ext cx="1255395" cy="1452245"/>
            <a:chOff x="2772839" y="5288237"/>
            <a:chExt cx="1255395" cy="145224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2839" y="5288237"/>
              <a:ext cx="1255125" cy="145162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834751" y="5331099"/>
              <a:ext cx="1131570" cy="1328420"/>
            </a:xfrm>
            <a:custGeom>
              <a:avLst/>
              <a:gdLst/>
              <a:ahLst/>
              <a:cxnLst/>
              <a:rect l="l" t="t" r="r" b="b"/>
              <a:pathLst>
                <a:path w="1131570" h="1328420">
                  <a:moveTo>
                    <a:pt x="942746" y="1327799"/>
                  </a:move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6" y="0"/>
                  </a:lnTo>
                  <a:lnTo>
                    <a:pt x="1014902" y="14352"/>
                  </a:lnTo>
                  <a:lnTo>
                    <a:pt x="1076073" y="55226"/>
                  </a:lnTo>
                  <a:lnTo>
                    <a:pt x="1116947" y="116397"/>
                  </a:lnTo>
                  <a:lnTo>
                    <a:pt x="1131300" y="188553"/>
                  </a:lnTo>
                  <a:lnTo>
                    <a:pt x="1131300" y="1139245"/>
                  </a:lnTo>
                  <a:lnTo>
                    <a:pt x="1124564" y="1189371"/>
                  </a:lnTo>
                  <a:lnTo>
                    <a:pt x="1105557" y="1234412"/>
                  </a:lnTo>
                  <a:lnTo>
                    <a:pt x="1076074" y="1272573"/>
                  </a:lnTo>
                  <a:lnTo>
                    <a:pt x="1037913" y="1302056"/>
                  </a:lnTo>
                  <a:lnTo>
                    <a:pt x="992871" y="1321064"/>
                  </a:lnTo>
                  <a:lnTo>
                    <a:pt x="942746" y="1327799"/>
                  </a:lnTo>
                  <a:close/>
                </a:path>
              </a:pathLst>
            </a:custGeom>
            <a:solidFill>
              <a:srgbClr val="D0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34751" y="5331099"/>
              <a:ext cx="1131570" cy="1328420"/>
            </a:xfrm>
            <a:custGeom>
              <a:avLst/>
              <a:gdLst/>
              <a:ahLst/>
              <a:cxnLst/>
              <a:rect l="l" t="t" r="r" b="b"/>
              <a:pathLst>
                <a:path w="1131570" h="1328420">
                  <a:moveTo>
                    <a:pt x="0" y="188553"/>
                  </a:move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6" y="0"/>
                  </a:lnTo>
                  <a:lnTo>
                    <a:pt x="1014902" y="14352"/>
                  </a:lnTo>
                  <a:lnTo>
                    <a:pt x="1076073" y="55226"/>
                  </a:lnTo>
                  <a:lnTo>
                    <a:pt x="1116947" y="116397"/>
                  </a:lnTo>
                  <a:lnTo>
                    <a:pt x="1131300" y="188553"/>
                  </a:lnTo>
                  <a:lnTo>
                    <a:pt x="1131300" y="1139245"/>
                  </a:lnTo>
                  <a:lnTo>
                    <a:pt x="1124564" y="1189371"/>
                  </a:lnTo>
                  <a:lnTo>
                    <a:pt x="1105557" y="1234412"/>
                  </a:lnTo>
                  <a:lnTo>
                    <a:pt x="1076074" y="1272573"/>
                  </a:lnTo>
                  <a:lnTo>
                    <a:pt x="1037913" y="1302056"/>
                  </a:lnTo>
                  <a:lnTo>
                    <a:pt x="992871" y="1321064"/>
                  </a:lnTo>
                  <a:lnTo>
                    <a:pt x="942746" y="1327799"/>
                  </a:ln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987788" y="5346537"/>
            <a:ext cx="825500" cy="1286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API</a:t>
            </a:r>
            <a:endParaRPr sz="1400">
              <a:latin typeface="Arial"/>
              <a:cs typeface="Arial"/>
            </a:endParaRPr>
          </a:p>
          <a:p>
            <a:pPr marL="100965" marR="93980" indent="635" algn="ctr">
              <a:lnSpc>
                <a:spcPts val="1650"/>
              </a:lnSpc>
              <a:spcBef>
                <a:spcPts val="65"/>
              </a:spcBef>
            </a:pPr>
            <a:r>
              <a:rPr sz="1400" spc="-10" dirty="0">
                <a:latin typeface="Arial"/>
                <a:cs typeface="Arial"/>
              </a:rPr>
              <a:t>returns SpaceX </a:t>
            </a:r>
            <a:r>
              <a:rPr sz="1400" spc="-20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585"/>
              </a:lnSpc>
            </a:pPr>
            <a:r>
              <a:rPr sz="1400" spc="-25" dirty="0">
                <a:latin typeface="Arial"/>
                <a:cs typeface="Arial"/>
              </a:rPr>
              <a:t>in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.JSON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file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236787" y="5288237"/>
            <a:ext cx="1255395" cy="1452245"/>
            <a:chOff x="4236787" y="5288237"/>
            <a:chExt cx="1255395" cy="145224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6787" y="5288237"/>
              <a:ext cx="1255125" cy="145162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298699" y="5331099"/>
              <a:ext cx="1131570" cy="1328420"/>
            </a:xfrm>
            <a:custGeom>
              <a:avLst/>
              <a:gdLst/>
              <a:ahLst/>
              <a:cxnLst/>
              <a:rect l="l" t="t" r="r" b="b"/>
              <a:pathLst>
                <a:path w="1131570" h="1328420">
                  <a:moveTo>
                    <a:pt x="942745" y="1327799"/>
                  </a:move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5" y="0"/>
                  </a:lnTo>
                  <a:lnTo>
                    <a:pt x="1014902" y="14352"/>
                  </a:lnTo>
                  <a:lnTo>
                    <a:pt x="1076073" y="55226"/>
                  </a:lnTo>
                  <a:lnTo>
                    <a:pt x="1116947" y="116397"/>
                  </a:lnTo>
                  <a:lnTo>
                    <a:pt x="1131299" y="188553"/>
                  </a:lnTo>
                  <a:lnTo>
                    <a:pt x="1131299" y="1139245"/>
                  </a:lnTo>
                  <a:lnTo>
                    <a:pt x="1124564" y="1189371"/>
                  </a:lnTo>
                  <a:lnTo>
                    <a:pt x="1105556" y="1234412"/>
                  </a:lnTo>
                  <a:lnTo>
                    <a:pt x="1076073" y="1272573"/>
                  </a:lnTo>
                  <a:lnTo>
                    <a:pt x="1037912" y="1302056"/>
                  </a:lnTo>
                  <a:lnTo>
                    <a:pt x="992871" y="1321064"/>
                  </a:lnTo>
                  <a:lnTo>
                    <a:pt x="942745" y="1327799"/>
                  </a:lnTo>
                  <a:close/>
                </a:path>
              </a:pathLst>
            </a:custGeom>
            <a:solidFill>
              <a:srgbClr val="D0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98699" y="5331099"/>
              <a:ext cx="1131570" cy="1328420"/>
            </a:xfrm>
            <a:custGeom>
              <a:avLst/>
              <a:gdLst/>
              <a:ahLst/>
              <a:cxnLst/>
              <a:rect l="l" t="t" r="r" b="b"/>
              <a:pathLst>
                <a:path w="1131570" h="1328420">
                  <a:moveTo>
                    <a:pt x="0" y="188553"/>
                  </a:move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5" y="0"/>
                  </a:lnTo>
                  <a:lnTo>
                    <a:pt x="1014902" y="14352"/>
                  </a:lnTo>
                  <a:lnTo>
                    <a:pt x="1076073" y="55226"/>
                  </a:lnTo>
                  <a:lnTo>
                    <a:pt x="1116947" y="116397"/>
                  </a:lnTo>
                  <a:lnTo>
                    <a:pt x="1131299" y="188553"/>
                  </a:lnTo>
                  <a:lnTo>
                    <a:pt x="1131299" y="1139245"/>
                  </a:lnTo>
                  <a:lnTo>
                    <a:pt x="1124564" y="1189371"/>
                  </a:lnTo>
                  <a:lnTo>
                    <a:pt x="1105556" y="1234412"/>
                  </a:lnTo>
                  <a:lnTo>
                    <a:pt x="1076073" y="1272573"/>
                  </a:lnTo>
                  <a:lnTo>
                    <a:pt x="1037912" y="1302056"/>
                  </a:lnTo>
                  <a:lnTo>
                    <a:pt x="992871" y="1321064"/>
                  </a:lnTo>
                  <a:lnTo>
                    <a:pt x="942745" y="1327799"/>
                  </a:ln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451736" y="5556087"/>
            <a:ext cx="825500" cy="8674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9395" marR="5080" indent="-227329">
              <a:lnSpc>
                <a:spcPts val="1650"/>
              </a:lnSpc>
              <a:spcBef>
                <a:spcPts val="180"/>
              </a:spcBef>
            </a:pPr>
            <a:r>
              <a:rPr sz="1400" spc="-10" dirty="0">
                <a:latin typeface="Arial"/>
                <a:cs typeface="Arial"/>
              </a:rPr>
              <a:t>Normalize </a:t>
            </a:r>
            <a:r>
              <a:rPr sz="1400" spc="-20" dirty="0">
                <a:latin typeface="Arial"/>
                <a:cs typeface="Arial"/>
              </a:rPr>
              <a:t>data into</a:t>
            </a:r>
            <a:endParaRPr sz="1400">
              <a:latin typeface="Arial"/>
              <a:cs typeface="Arial"/>
            </a:endParaRPr>
          </a:p>
          <a:p>
            <a:pPr marL="91440">
              <a:lnSpc>
                <a:spcPts val="1600"/>
              </a:lnSpc>
            </a:pPr>
            <a:r>
              <a:rPr sz="1400" dirty="0">
                <a:latin typeface="Arial"/>
                <a:cs typeface="Arial"/>
              </a:rPr>
              <a:t>CSV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file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430662" y="5288237"/>
            <a:ext cx="5085080" cy="1452245"/>
            <a:chOff x="2430662" y="5288237"/>
            <a:chExt cx="5085080" cy="145224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0662" y="5942612"/>
              <a:ext cx="475575" cy="14287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2099" y="5933513"/>
              <a:ext cx="305213" cy="12297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4614" y="5942612"/>
              <a:ext cx="475575" cy="14287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66051" y="5933513"/>
              <a:ext cx="305213" cy="12297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0487" y="5288237"/>
              <a:ext cx="1255125" cy="145162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322399" y="5331099"/>
              <a:ext cx="1131570" cy="1328420"/>
            </a:xfrm>
            <a:custGeom>
              <a:avLst/>
              <a:gdLst/>
              <a:ahLst/>
              <a:cxnLst/>
              <a:rect l="l" t="t" r="r" b="b"/>
              <a:pathLst>
                <a:path w="1131570" h="1328420">
                  <a:moveTo>
                    <a:pt x="942745" y="1327799"/>
                  </a:move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5" y="0"/>
                  </a:lnTo>
                  <a:lnTo>
                    <a:pt x="1014902" y="14352"/>
                  </a:lnTo>
                  <a:lnTo>
                    <a:pt x="1076074" y="55226"/>
                  </a:lnTo>
                  <a:lnTo>
                    <a:pt x="1116947" y="116397"/>
                  </a:lnTo>
                  <a:lnTo>
                    <a:pt x="1131299" y="188553"/>
                  </a:lnTo>
                  <a:lnTo>
                    <a:pt x="1131299" y="1139245"/>
                  </a:lnTo>
                  <a:lnTo>
                    <a:pt x="1124564" y="1189371"/>
                  </a:lnTo>
                  <a:lnTo>
                    <a:pt x="1105556" y="1234412"/>
                  </a:lnTo>
                  <a:lnTo>
                    <a:pt x="1076073" y="1272573"/>
                  </a:lnTo>
                  <a:lnTo>
                    <a:pt x="1037912" y="1302056"/>
                  </a:lnTo>
                  <a:lnTo>
                    <a:pt x="992871" y="1321064"/>
                  </a:lnTo>
                  <a:lnTo>
                    <a:pt x="942745" y="13277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322399" y="5331099"/>
              <a:ext cx="1131570" cy="1328420"/>
            </a:xfrm>
            <a:custGeom>
              <a:avLst/>
              <a:gdLst/>
              <a:ahLst/>
              <a:cxnLst/>
              <a:rect l="l" t="t" r="r" b="b"/>
              <a:pathLst>
                <a:path w="1131570" h="1328420">
                  <a:moveTo>
                    <a:pt x="0" y="188553"/>
                  </a:move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5" y="0"/>
                  </a:lnTo>
                  <a:lnTo>
                    <a:pt x="1014902" y="14352"/>
                  </a:lnTo>
                  <a:lnTo>
                    <a:pt x="1076074" y="55226"/>
                  </a:lnTo>
                  <a:lnTo>
                    <a:pt x="1116947" y="116397"/>
                  </a:lnTo>
                  <a:lnTo>
                    <a:pt x="1131299" y="188553"/>
                  </a:lnTo>
                  <a:lnTo>
                    <a:pt x="1131299" y="1139245"/>
                  </a:lnTo>
                  <a:lnTo>
                    <a:pt x="1124564" y="1189371"/>
                  </a:lnTo>
                  <a:lnTo>
                    <a:pt x="1105556" y="1234412"/>
                  </a:lnTo>
                  <a:lnTo>
                    <a:pt x="1076073" y="1272573"/>
                  </a:lnTo>
                  <a:lnTo>
                    <a:pt x="1037912" y="1302056"/>
                  </a:lnTo>
                  <a:lnTo>
                    <a:pt x="992871" y="1321064"/>
                  </a:lnTo>
                  <a:lnTo>
                    <a:pt x="942745" y="1327799"/>
                  </a:ln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465588" y="5451312"/>
            <a:ext cx="845185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Get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HTML</a:t>
            </a:r>
            <a:endParaRPr sz="1400">
              <a:latin typeface="Arial"/>
              <a:cs typeface="Arial"/>
            </a:endParaRPr>
          </a:p>
          <a:p>
            <a:pPr marL="22225" marR="13970" algn="ctr">
              <a:lnSpc>
                <a:spcPts val="1650"/>
              </a:lnSpc>
              <a:spcBef>
                <a:spcPts val="65"/>
              </a:spcBef>
            </a:pPr>
            <a:r>
              <a:rPr sz="1400" spc="-10" dirty="0">
                <a:latin typeface="Arial"/>
                <a:cs typeface="Arial"/>
              </a:rPr>
              <a:t>Response </a:t>
            </a:r>
            <a:r>
              <a:rPr sz="1400" spc="-20" dirty="0">
                <a:latin typeface="Arial"/>
                <a:cs typeface="Arial"/>
              </a:rPr>
              <a:t>from </a:t>
            </a:r>
            <a:r>
              <a:rPr sz="1400" spc="-10" dirty="0">
                <a:latin typeface="Arial"/>
                <a:cs typeface="Arial"/>
              </a:rPr>
              <a:t>Wikipedia </a:t>
            </a:r>
            <a:r>
              <a:rPr sz="1400" spc="-20" dirty="0">
                <a:latin typeface="Arial"/>
                <a:cs typeface="Arial"/>
              </a:rPr>
              <a:t>page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724439" y="5288237"/>
            <a:ext cx="1255395" cy="1452245"/>
            <a:chOff x="7724439" y="5288237"/>
            <a:chExt cx="1255395" cy="1452245"/>
          </a:xfrm>
        </p:grpSpPr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4439" y="5288237"/>
              <a:ext cx="1255125" cy="145162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786351" y="5331099"/>
              <a:ext cx="1131570" cy="1328420"/>
            </a:xfrm>
            <a:custGeom>
              <a:avLst/>
              <a:gdLst/>
              <a:ahLst/>
              <a:cxnLst/>
              <a:rect l="l" t="t" r="r" b="b"/>
              <a:pathLst>
                <a:path w="1131570" h="1328420">
                  <a:moveTo>
                    <a:pt x="942745" y="1327799"/>
                  </a:move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5" y="0"/>
                  </a:lnTo>
                  <a:lnTo>
                    <a:pt x="1014902" y="14352"/>
                  </a:lnTo>
                  <a:lnTo>
                    <a:pt x="1076074" y="55226"/>
                  </a:lnTo>
                  <a:lnTo>
                    <a:pt x="1116947" y="116397"/>
                  </a:lnTo>
                  <a:lnTo>
                    <a:pt x="1131299" y="188553"/>
                  </a:lnTo>
                  <a:lnTo>
                    <a:pt x="1131299" y="1139245"/>
                  </a:lnTo>
                  <a:lnTo>
                    <a:pt x="1124564" y="1189371"/>
                  </a:lnTo>
                  <a:lnTo>
                    <a:pt x="1105556" y="1234412"/>
                  </a:lnTo>
                  <a:lnTo>
                    <a:pt x="1076073" y="1272573"/>
                  </a:lnTo>
                  <a:lnTo>
                    <a:pt x="1037913" y="1302056"/>
                  </a:lnTo>
                  <a:lnTo>
                    <a:pt x="992871" y="1321064"/>
                  </a:lnTo>
                  <a:lnTo>
                    <a:pt x="942745" y="13277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86351" y="5331099"/>
              <a:ext cx="1131570" cy="1328420"/>
            </a:xfrm>
            <a:custGeom>
              <a:avLst/>
              <a:gdLst/>
              <a:ahLst/>
              <a:cxnLst/>
              <a:rect l="l" t="t" r="r" b="b"/>
              <a:pathLst>
                <a:path w="1131570" h="1328420">
                  <a:moveTo>
                    <a:pt x="0" y="188553"/>
                  </a:move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5" y="0"/>
                  </a:lnTo>
                  <a:lnTo>
                    <a:pt x="1014902" y="14352"/>
                  </a:lnTo>
                  <a:lnTo>
                    <a:pt x="1076074" y="55226"/>
                  </a:lnTo>
                  <a:lnTo>
                    <a:pt x="1116947" y="116397"/>
                  </a:lnTo>
                  <a:lnTo>
                    <a:pt x="1131299" y="188553"/>
                  </a:lnTo>
                  <a:lnTo>
                    <a:pt x="1131299" y="1139245"/>
                  </a:lnTo>
                  <a:lnTo>
                    <a:pt x="1124564" y="1189371"/>
                  </a:lnTo>
                  <a:lnTo>
                    <a:pt x="1105556" y="1234412"/>
                  </a:lnTo>
                  <a:lnTo>
                    <a:pt x="1076073" y="1272573"/>
                  </a:lnTo>
                  <a:lnTo>
                    <a:pt x="1037913" y="1302056"/>
                  </a:lnTo>
                  <a:lnTo>
                    <a:pt x="992871" y="1321064"/>
                  </a:lnTo>
                  <a:lnTo>
                    <a:pt x="942745" y="1327799"/>
                  </a:ln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003379" y="5451312"/>
            <a:ext cx="697865" cy="10769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-1270" algn="ctr">
              <a:lnSpc>
                <a:spcPts val="1650"/>
              </a:lnSpc>
              <a:spcBef>
                <a:spcPts val="180"/>
              </a:spcBef>
            </a:pPr>
            <a:r>
              <a:rPr sz="1400" spc="-10" dirty="0">
                <a:latin typeface="Arial"/>
                <a:cs typeface="Arial"/>
              </a:rPr>
              <a:t>Extract </a:t>
            </a:r>
            <a:r>
              <a:rPr sz="1400" spc="-20" dirty="0">
                <a:latin typeface="Arial"/>
                <a:cs typeface="Arial"/>
              </a:rPr>
              <a:t>data </a:t>
            </a:r>
            <a:r>
              <a:rPr sz="1400" spc="-10" dirty="0">
                <a:latin typeface="Arial"/>
                <a:cs typeface="Arial"/>
              </a:rPr>
              <a:t>using beautiful </a:t>
            </a:r>
            <a:r>
              <a:rPr sz="1400" spc="-20" dirty="0">
                <a:latin typeface="Arial"/>
                <a:cs typeface="Arial"/>
              </a:rPr>
              <a:t>soup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188387" y="5288237"/>
            <a:ext cx="1255395" cy="1452245"/>
            <a:chOff x="9188387" y="5288237"/>
            <a:chExt cx="1255395" cy="1452245"/>
          </a:xfrm>
        </p:grpSpPr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8387" y="5288237"/>
              <a:ext cx="1255125" cy="145162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9250300" y="5331099"/>
              <a:ext cx="1131570" cy="1328420"/>
            </a:xfrm>
            <a:custGeom>
              <a:avLst/>
              <a:gdLst/>
              <a:ahLst/>
              <a:cxnLst/>
              <a:rect l="l" t="t" r="r" b="b"/>
              <a:pathLst>
                <a:path w="1131570" h="1328420">
                  <a:moveTo>
                    <a:pt x="942745" y="1327799"/>
                  </a:move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5" y="0"/>
                  </a:lnTo>
                  <a:lnTo>
                    <a:pt x="1014902" y="14352"/>
                  </a:lnTo>
                  <a:lnTo>
                    <a:pt x="1076074" y="55226"/>
                  </a:lnTo>
                  <a:lnTo>
                    <a:pt x="1116947" y="116397"/>
                  </a:lnTo>
                  <a:lnTo>
                    <a:pt x="1131299" y="188553"/>
                  </a:lnTo>
                  <a:lnTo>
                    <a:pt x="1131299" y="1139245"/>
                  </a:lnTo>
                  <a:lnTo>
                    <a:pt x="1124564" y="1189371"/>
                  </a:lnTo>
                  <a:lnTo>
                    <a:pt x="1105556" y="1234412"/>
                  </a:lnTo>
                  <a:lnTo>
                    <a:pt x="1076073" y="1272573"/>
                  </a:lnTo>
                  <a:lnTo>
                    <a:pt x="1037912" y="1302056"/>
                  </a:lnTo>
                  <a:lnTo>
                    <a:pt x="992871" y="1321064"/>
                  </a:lnTo>
                  <a:lnTo>
                    <a:pt x="942745" y="13277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250300" y="5331099"/>
              <a:ext cx="1131570" cy="1328420"/>
            </a:xfrm>
            <a:custGeom>
              <a:avLst/>
              <a:gdLst/>
              <a:ahLst/>
              <a:cxnLst/>
              <a:rect l="l" t="t" r="r" b="b"/>
              <a:pathLst>
                <a:path w="1131570" h="1328420">
                  <a:moveTo>
                    <a:pt x="0" y="188553"/>
                  </a:moveTo>
                  <a:lnTo>
                    <a:pt x="6735" y="138428"/>
                  </a:lnTo>
                  <a:lnTo>
                    <a:pt x="25743" y="93387"/>
                  </a:lnTo>
                  <a:lnTo>
                    <a:pt x="55226" y="55226"/>
                  </a:lnTo>
                  <a:lnTo>
                    <a:pt x="93387" y="25743"/>
                  </a:lnTo>
                  <a:lnTo>
                    <a:pt x="138428" y="6735"/>
                  </a:lnTo>
                  <a:lnTo>
                    <a:pt x="188553" y="0"/>
                  </a:lnTo>
                  <a:lnTo>
                    <a:pt x="942745" y="0"/>
                  </a:lnTo>
                  <a:lnTo>
                    <a:pt x="1014902" y="14352"/>
                  </a:lnTo>
                  <a:lnTo>
                    <a:pt x="1076074" y="55226"/>
                  </a:lnTo>
                  <a:lnTo>
                    <a:pt x="1116947" y="116397"/>
                  </a:lnTo>
                  <a:lnTo>
                    <a:pt x="1131299" y="188553"/>
                  </a:lnTo>
                  <a:lnTo>
                    <a:pt x="1131299" y="1139245"/>
                  </a:lnTo>
                  <a:lnTo>
                    <a:pt x="1124564" y="1189371"/>
                  </a:lnTo>
                  <a:lnTo>
                    <a:pt x="1105556" y="1234412"/>
                  </a:lnTo>
                  <a:lnTo>
                    <a:pt x="1076073" y="1272573"/>
                  </a:lnTo>
                  <a:lnTo>
                    <a:pt x="1037912" y="1302056"/>
                  </a:lnTo>
                  <a:lnTo>
                    <a:pt x="992871" y="1321064"/>
                  </a:lnTo>
                  <a:lnTo>
                    <a:pt x="942745" y="1327799"/>
                  </a:lnTo>
                  <a:lnTo>
                    <a:pt x="188553" y="1327799"/>
                  </a:lnTo>
                  <a:lnTo>
                    <a:pt x="138428" y="1321064"/>
                  </a:lnTo>
                  <a:lnTo>
                    <a:pt x="93387" y="1302056"/>
                  </a:lnTo>
                  <a:lnTo>
                    <a:pt x="55226" y="1272573"/>
                  </a:lnTo>
                  <a:lnTo>
                    <a:pt x="25743" y="1234412"/>
                  </a:lnTo>
                  <a:lnTo>
                    <a:pt x="6735" y="1189371"/>
                  </a:lnTo>
                  <a:lnTo>
                    <a:pt x="0" y="1139245"/>
                  </a:lnTo>
                  <a:lnTo>
                    <a:pt x="0" y="188553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9403336" y="5556087"/>
            <a:ext cx="825500" cy="8674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9395" marR="5080" indent="-227329">
              <a:lnSpc>
                <a:spcPts val="1650"/>
              </a:lnSpc>
              <a:spcBef>
                <a:spcPts val="180"/>
              </a:spcBef>
            </a:pPr>
            <a:r>
              <a:rPr sz="1400" spc="-10" dirty="0">
                <a:latin typeface="Arial"/>
                <a:cs typeface="Arial"/>
              </a:rPr>
              <a:t>Normalize </a:t>
            </a:r>
            <a:r>
              <a:rPr sz="1400" spc="-20" dirty="0">
                <a:latin typeface="Arial"/>
                <a:cs typeface="Arial"/>
              </a:rPr>
              <a:t>data into</a:t>
            </a:r>
            <a:endParaRPr sz="1400">
              <a:latin typeface="Arial"/>
              <a:cs typeface="Arial"/>
            </a:endParaRPr>
          </a:p>
          <a:p>
            <a:pPr marL="91440">
              <a:lnSpc>
                <a:spcPts val="1600"/>
              </a:lnSpc>
            </a:pPr>
            <a:r>
              <a:rPr sz="1400" dirty="0">
                <a:latin typeface="Arial"/>
                <a:cs typeface="Arial"/>
              </a:rPr>
              <a:t>CSV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file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84925" y="1839724"/>
            <a:ext cx="10241280" cy="332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 marR="642620" indent="-186055">
              <a:lnSpc>
                <a:spcPct val="100000"/>
              </a:lnSpc>
              <a:spcBef>
                <a:spcPts val="100"/>
              </a:spcBef>
              <a:buChar char="•"/>
              <a:tabLst>
                <a:tab pos="199390" algn="l"/>
              </a:tabLst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collection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process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includes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combination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API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requests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the 	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SpaceX</a:t>
            </a: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API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web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scraping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table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Wikipedia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page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of 	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SpaceX,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Falcon</a:t>
            </a:r>
            <a:r>
              <a:rPr sz="2200" i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9</a:t>
            </a:r>
            <a:r>
              <a:rPr sz="22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i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Falcon</a:t>
            </a:r>
            <a:r>
              <a:rPr sz="22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Heavy</a:t>
            </a:r>
            <a:r>
              <a:rPr sz="2200" i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292929"/>
                </a:solidFill>
                <a:latin typeface="Arial"/>
                <a:cs typeface="Arial"/>
              </a:rPr>
              <a:t>Launches</a:t>
            </a:r>
            <a:r>
              <a:rPr sz="22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i="1" spc="-10" dirty="0">
                <a:solidFill>
                  <a:srgbClr val="292929"/>
                </a:solidFill>
                <a:latin typeface="Arial"/>
                <a:cs typeface="Arial"/>
              </a:rPr>
              <a:t>Records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  <a:p>
            <a:pPr marL="885190" marR="5080" lvl="1" indent="-382270">
              <a:lnSpc>
                <a:spcPct val="100000"/>
              </a:lnSpc>
              <a:spcBef>
                <a:spcPts val="5"/>
              </a:spcBef>
              <a:buChar char="○"/>
              <a:tabLst>
                <a:tab pos="885190" algn="l"/>
              </a:tabLst>
            </a:pP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SpaceX</a:t>
            </a:r>
            <a:r>
              <a:rPr sz="2000" spc="-1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API</a:t>
            </a:r>
            <a:r>
              <a:rPr sz="20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Columns:</a:t>
            </a:r>
            <a:r>
              <a:rPr sz="20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FlightNumber,</a:t>
            </a:r>
            <a:r>
              <a:rPr sz="2000" spc="-30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Date,</a:t>
            </a:r>
            <a:r>
              <a:rPr sz="2000" spc="-30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onsolas"/>
                <a:cs typeface="Consolas"/>
              </a:rPr>
              <a:t>BoosterVersion,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PayloadMass,</a:t>
            </a:r>
            <a:r>
              <a:rPr sz="2000" spc="-45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Orbit,</a:t>
            </a:r>
            <a:r>
              <a:rPr sz="2000" spc="-45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LaunchSite,</a:t>
            </a:r>
            <a:r>
              <a:rPr sz="2000" spc="-45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Outcome,</a:t>
            </a:r>
            <a:r>
              <a:rPr sz="2000" spc="-45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Flights,</a:t>
            </a:r>
            <a:r>
              <a:rPr sz="2000" spc="-45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GridFins,</a:t>
            </a:r>
            <a:r>
              <a:rPr sz="2000" spc="-45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onsolas"/>
                <a:cs typeface="Consolas"/>
              </a:rPr>
              <a:t>Reused,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Legs,</a:t>
            </a:r>
            <a:r>
              <a:rPr sz="2000" spc="-45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LandingPad,</a:t>
            </a:r>
            <a:r>
              <a:rPr sz="2000" spc="-40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Block,</a:t>
            </a:r>
            <a:r>
              <a:rPr sz="2000" spc="-45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ReusedCount,</a:t>
            </a:r>
            <a:r>
              <a:rPr sz="2000" spc="-40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Serial,</a:t>
            </a:r>
            <a:r>
              <a:rPr sz="2000" spc="-45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Longitude,</a:t>
            </a:r>
            <a:r>
              <a:rPr sz="2000" spc="-40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onsolas"/>
                <a:cs typeface="Consolas"/>
              </a:rPr>
              <a:t>Latitude</a:t>
            </a:r>
            <a:endParaRPr sz="2000">
              <a:latin typeface="Consolas"/>
              <a:cs typeface="Consolas"/>
            </a:endParaRPr>
          </a:p>
          <a:p>
            <a:pPr marL="885190" marR="361950" lvl="1" indent="-382270">
              <a:lnSpc>
                <a:spcPct val="100000"/>
              </a:lnSpc>
              <a:buChar char="○"/>
              <a:tabLst>
                <a:tab pos="885190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Wikipedia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Web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Scrape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Columns: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Flight</a:t>
            </a:r>
            <a:r>
              <a:rPr sz="2000" spc="-45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No.,</a:t>
            </a:r>
            <a:r>
              <a:rPr sz="2000" spc="-40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Launch</a:t>
            </a:r>
            <a:r>
              <a:rPr sz="2000" spc="-45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site,</a:t>
            </a:r>
            <a:r>
              <a:rPr sz="2000" spc="-40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onsolas"/>
                <a:cs typeface="Consolas"/>
              </a:rPr>
              <a:t>Payload,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PayloadMass,</a:t>
            </a:r>
            <a:r>
              <a:rPr sz="2000" spc="-40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Orbit,</a:t>
            </a:r>
            <a:r>
              <a:rPr sz="2000" spc="-40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Customer,</a:t>
            </a:r>
            <a:r>
              <a:rPr sz="2000" spc="-40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Launch</a:t>
            </a:r>
            <a:r>
              <a:rPr sz="2000" spc="-40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outcome,</a:t>
            </a:r>
            <a:r>
              <a:rPr sz="2000" spc="-40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Version</a:t>
            </a:r>
            <a:r>
              <a:rPr sz="2000" spc="-40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onsolas"/>
                <a:cs typeface="Consolas"/>
              </a:rPr>
              <a:t>Booster,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Booster</a:t>
            </a:r>
            <a:r>
              <a:rPr sz="2000" spc="-35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landing,</a:t>
            </a:r>
            <a:r>
              <a:rPr sz="2000" spc="-35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Consolas"/>
                <a:cs typeface="Consolas"/>
              </a:rPr>
              <a:t>Date,</a:t>
            </a:r>
            <a:r>
              <a:rPr sz="2000" spc="-30" dirty="0">
                <a:solidFill>
                  <a:srgbClr val="292929"/>
                </a:solidFill>
                <a:latin typeface="Consolas"/>
                <a:cs typeface="Consolas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onsolas"/>
                <a:cs typeface="Consolas"/>
              </a:rPr>
              <a:t>Time</a:t>
            </a:r>
            <a:endParaRPr sz="2000">
              <a:latin typeface="Consolas"/>
              <a:cs typeface="Consolas"/>
            </a:endParaRPr>
          </a:p>
          <a:p>
            <a:pPr marR="135255" algn="ctr">
              <a:lnSpc>
                <a:spcPct val="100000"/>
              </a:lnSpc>
              <a:spcBef>
                <a:spcPts val="1275"/>
              </a:spcBef>
              <a:tabLst>
                <a:tab pos="4836160" algn="l"/>
              </a:tabLst>
            </a:pPr>
            <a:r>
              <a:rPr sz="2000" i="1" dirty="0">
                <a:latin typeface="Arial"/>
                <a:cs typeface="Arial"/>
              </a:rPr>
              <a:t>SpaceX</a:t>
            </a:r>
            <a:r>
              <a:rPr sz="2000" i="1" spc="-105" dirty="0">
                <a:latin typeface="Arial"/>
                <a:cs typeface="Arial"/>
              </a:rPr>
              <a:t> </a:t>
            </a:r>
            <a:r>
              <a:rPr sz="2000" i="1" spc="-25" dirty="0">
                <a:latin typeface="Arial"/>
                <a:cs typeface="Arial"/>
              </a:rPr>
              <a:t>API</a:t>
            </a:r>
            <a:r>
              <a:rPr sz="2000" i="1" dirty="0">
                <a:latin typeface="Arial"/>
                <a:cs typeface="Arial"/>
              </a:rPr>
              <a:t>	Web</a:t>
            </a:r>
            <a:r>
              <a:rPr sz="2000" i="1" spc="-60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Scraping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382262" y="5933513"/>
            <a:ext cx="1939925" cy="152400"/>
            <a:chOff x="7382262" y="5933513"/>
            <a:chExt cx="1939925" cy="152400"/>
          </a:xfrm>
        </p:grpSpPr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82262" y="5942612"/>
              <a:ext cx="475575" cy="14287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3699" y="5933513"/>
              <a:ext cx="305213" cy="12297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46214" y="5942612"/>
              <a:ext cx="475575" cy="14287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7651" y="5933513"/>
              <a:ext cx="305213" cy="122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30" dirty="0"/>
              <a:t> </a:t>
            </a:r>
            <a:r>
              <a:rPr dirty="0"/>
              <a:t>Collection</a:t>
            </a:r>
            <a:r>
              <a:rPr spc="-25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SpaceX</a:t>
            </a:r>
            <a:r>
              <a:rPr spc="-229" dirty="0"/>
              <a:t> </a:t>
            </a:r>
            <a:r>
              <a:rPr spc="-25" dirty="0"/>
              <a:t>API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3025" y="1533547"/>
            <a:ext cx="45396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1.Requesting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rocket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launch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data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from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SpaceX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API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02762" y="1868850"/>
            <a:ext cx="9530080" cy="4269105"/>
            <a:chOff x="1002762" y="1868850"/>
            <a:chExt cx="9530080" cy="42691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2762" y="1868850"/>
              <a:ext cx="3952874" cy="7810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75" y="3330650"/>
              <a:ext cx="2857499" cy="2381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775" y="4197523"/>
              <a:ext cx="1895474" cy="5238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2775" y="4728411"/>
              <a:ext cx="1638299" cy="5238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9225" y="4175899"/>
              <a:ext cx="1695449" cy="5238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9225" y="4728401"/>
              <a:ext cx="1695449" cy="5238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03550" y="1872250"/>
              <a:ext cx="4190999" cy="29717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03550" y="4884200"/>
              <a:ext cx="3305174" cy="2190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03550" y="5664125"/>
              <a:ext cx="4629149" cy="1619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03550" y="5918725"/>
              <a:ext cx="3771899" cy="21907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43025" y="2855072"/>
            <a:ext cx="34575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2.Converting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Response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JSON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file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20" name="object 20"/>
          <p:cNvSpPr txBox="1"/>
          <p:nvPr/>
        </p:nvSpPr>
        <p:spPr>
          <a:xfrm>
            <a:off x="884925" y="6357890"/>
            <a:ext cx="171767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30"/>
              </a:lnSpc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•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12"/>
              </a:rPr>
              <a:t>GitHub</a:t>
            </a:r>
            <a:r>
              <a:rPr sz="22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12"/>
              </a:rPr>
              <a:t> </a:t>
            </a:r>
            <a:r>
              <a:rPr sz="2200" u="heavy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12"/>
              </a:rPr>
              <a:t>URL</a:t>
            </a:r>
            <a:endParaRPr sz="2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3025" y="3747946"/>
            <a:ext cx="35147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3.Using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custom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functions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clean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51874" y="1514297"/>
            <a:ext cx="5670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4.Combining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columns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into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dictionary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create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data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frame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51874" y="5297909"/>
            <a:ext cx="40443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5.Filtering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dataframe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exporting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25" dirty="0">
                <a:latin typeface="Arial"/>
                <a:cs typeface="Arial"/>
              </a:rPr>
              <a:t> CSV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2399" y="1899750"/>
              <a:ext cx="2933699" cy="1809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2399" y="2638650"/>
              <a:ext cx="3076574" cy="1619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2399" y="3358500"/>
              <a:ext cx="2543174" cy="190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43025" y="1533547"/>
            <a:ext cx="4618990" cy="2384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340" indent="-171450">
              <a:lnSpc>
                <a:spcPct val="100000"/>
              </a:lnSpc>
              <a:spcBef>
                <a:spcPts val="100"/>
              </a:spcBef>
              <a:buSzPct val="93750"/>
              <a:buAutoNum type="arabicPeriod"/>
              <a:tabLst>
                <a:tab pos="180340" algn="l"/>
              </a:tabLst>
            </a:pPr>
            <a:r>
              <a:rPr sz="1600" dirty="0">
                <a:latin typeface="Arial"/>
                <a:cs typeface="Arial"/>
              </a:rPr>
              <a:t>Getting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response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from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HTML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AutoNum type="arabicPeriod"/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AutoNum type="arabicPeriod"/>
            </a:pPr>
            <a:endParaRPr sz="1550">
              <a:latin typeface="Arial"/>
              <a:cs typeface="Arial"/>
            </a:endParaRPr>
          </a:p>
          <a:p>
            <a:pPr marL="180340" indent="-171450">
              <a:lnSpc>
                <a:spcPct val="100000"/>
              </a:lnSpc>
              <a:buSzPct val="93750"/>
              <a:buAutoNum type="arabicPeriod"/>
              <a:tabLst>
                <a:tab pos="180340" algn="l"/>
              </a:tabLst>
            </a:pPr>
            <a:r>
              <a:rPr sz="1600" dirty="0">
                <a:latin typeface="Arial"/>
                <a:cs typeface="Arial"/>
              </a:rPr>
              <a:t>Creating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BeautifulSoup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object</a:t>
            </a:r>
            <a:endParaRPr sz="1600">
              <a:latin typeface="Arial"/>
              <a:cs typeface="Arial"/>
            </a:endParaRPr>
          </a:p>
          <a:p>
            <a:pPr marL="12700" marR="5080" indent="-3810">
              <a:lnSpc>
                <a:spcPts val="5440"/>
              </a:lnSpc>
              <a:spcBef>
                <a:spcPts val="525"/>
              </a:spcBef>
              <a:buSzPct val="93750"/>
              <a:buAutoNum type="arabicPeriod"/>
              <a:tabLst>
                <a:tab pos="180340" algn="l"/>
              </a:tabLst>
            </a:pPr>
            <a:r>
              <a:rPr sz="1600" dirty="0">
                <a:latin typeface="Arial"/>
                <a:cs typeface="Arial"/>
              </a:rPr>
              <a:t>	Finding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all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tables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assigning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result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list </a:t>
            </a:r>
            <a:r>
              <a:rPr sz="1600" dirty="0">
                <a:latin typeface="Arial"/>
                <a:cs typeface="Arial"/>
              </a:rPr>
              <a:t>4.Extracting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column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name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25" dirty="0">
                <a:latin typeface="Arial"/>
                <a:cs typeface="Arial"/>
              </a:rPr>
              <a:t> one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22399" y="1880500"/>
            <a:ext cx="8425180" cy="4336415"/>
            <a:chOff x="922399" y="1880500"/>
            <a:chExt cx="8425180" cy="433641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2399" y="4096211"/>
              <a:ext cx="1323974" cy="2095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399" y="4389761"/>
              <a:ext cx="3190874" cy="6476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4425" y="1880500"/>
              <a:ext cx="2800349" cy="2000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4425" y="2111537"/>
              <a:ext cx="2586999" cy="3905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4425" y="2533100"/>
              <a:ext cx="2386974" cy="20097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84900" y="5626050"/>
              <a:ext cx="2066924" cy="3428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84900" y="5988275"/>
              <a:ext cx="3362324" cy="22859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751874" y="1514297"/>
            <a:ext cx="367220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5.Creating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empty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dictionary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with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keys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19" name="object 19"/>
          <p:cNvSpPr txBox="1"/>
          <p:nvPr/>
        </p:nvSpPr>
        <p:spPr>
          <a:xfrm>
            <a:off x="884925" y="6357890"/>
            <a:ext cx="171767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30"/>
              </a:lnSpc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•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12"/>
              </a:rPr>
              <a:t>GitHub</a:t>
            </a:r>
            <a:r>
              <a:rPr sz="22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12"/>
              </a:rPr>
              <a:t> </a:t>
            </a:r>
            <a:r>
              <a:rPr sz="2200" u="heavy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12"/>
              </a:rPr>
              <a:t>URL</a:t>
            </a:r>
            <a:endParaRPr sz="2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51874" y="4679775"/>
            <a:ext cx="4935220" cy="88773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80340" indent="-171450">
              <a:lnSpc>
                <a:spcPct val="100000"/>
              </a:lnSpc>
              <a:spcBef>
                <a:spcPts val="204"/>
              </a:spcBef>
              <a:buSzPct val="93750"/>
              <a:buAutoNum type="arabicPeriod" startAt="6"/>
              <a:tabLst>
                <a:tab pos="180340" algn="l"/>
              </a:tabLst>
            </a:pPr>
            <a:r>
              <a:rPr sz="1600" dirty="0">
                <a:latin typeface="Arial"/>
                <a:cs typeface="Arial"/>
              </a:rPr>
              <a:t>Filling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up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Consolas"/>
                <a:cs typeface="Consolas"/>
              </a:rPr>
              <a:t>launch_dict</a:t>
            </a:r>
            <a:r>
              <a:rPr sz="1600" spc="-430" dirty="0">
                <a:latin typeface="Consolas"/>
                <a:cs typeface="Consolas"/>
              </a:rPr>
              <a:t> </a:t>
            </a:r>
            <a:r>
              <a:rPr sz="1600" dirty="0">
                <a:latin typeface="Arial"/>
                <a:cs typeface="Arial"/>
              </a:rPr>
              <a:t>with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launch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records</a:t>
            </a:r>
            <a:endParaRPr sz="1600">
              <a:latin typeface="Arial"/>
              <a:cs typeface="Arial"/>
            </a:endParaRPr>
          </a:p>
          <a:p>
            <a:pPr marL="177800">
              <a:lnSpc>
                <a:spcPct val="100000"/>
              </a:lnSpc>
              <a:spcBef>
                <a:spcPts val="100"/>
              </a:spcBef>
            </a:pPr>
            <a:r>
              <a:rPr sz="1500" i="1" spc="-20" dirty="0">
                <a:latin typeface="Arial"/>
                <a:cs typeface="Arial"/>
              </a:rPr>
              <a:t>(Too</a:t>
            </a:r>
            <a:r>
              <a:rPr sz="1500" i="1" spc="-35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long</a:t>
            </a:r>
            <a:r>
              <a:rPr sz="1500" i="1" spc="-20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to</a:t>
            </a:r>
            <a:r>
              <a:rPr sz="1500" i="1" spc="-20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put</a:t>
            </a:r>
            <a:r>
              <a:rPr sz="1500" i="1" spc="-20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in</a:t>
            </a:r>
            <a:r>
              <a:rPr sz="1500" i="1" spc="-20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here,</a:t>
            </a:r>
            <a:r>
              <a:rPr sz="1500" i="1" spc="-20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so</a:t>
            </a:r>
            <a:r>
              <a:rPr sz="1500" i="1" spc="-20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please</a:t>
            </a:r>
            <a:r>
              <a:rPr sz="1500" i="1" spc="-20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refer</a:t>
            </a:r>
            <a:r>
              <a:rPr sz="1500" i="1" spc="-20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to</a:t>
            </a:r>
            <a:r>
              <a:rPr sz="1500" i="1" spc="-20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the</a:t>
            </a:r>
            <a:r>
              <a:rPr sz="1500" i="1" spc="-20" dirty="0">
                <a:latin typeface="Arial"/>
                <a:cs typeface="Arial"/>
              </a:rPr>
              <a:t> </a:t>
            </a:r>
            <a:r>
              <a:rPr sz="1500" i="1" spc="-10" dirty="0">
                <a:latin typeface="Arial"/>
                <a:cs typeface="Arial"/>
              </a:rPr>
              <a:t>notebook)</a:t>
            </a:r>
            <a:endParaRPr sz="1500">
              <a:latin typeface="Arial"/>
              <a:cs typeface="Arial"/>
            </a:endParaRPr>
          </a:p>
          <a:p>
            <a:pPr marL="180340" indent="-171450">
              <a:lnSpc>
                <a:spcPct val="100000"/>
              </a:lnSpc>
              <a:spcBef>
                <a:spcPts val="940"/>
              </a:spcBef>
              <a:buSzPct val="93750"/>
              <a:buAutoNum type="arabicPeriod" startAt="7"/>
              <a:tabLst>
                <a:tab pos="180340" algn="l"/>
              </a:tabLst>
            </a:pPr>
            <a:r>
              <a:rPr sz="1600" dirty="0">
                <a:latin typeface="Arial"/>
                <a:cs typeface="Arial"/>
              </a:rPr>
              <a:t>Creating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Dataframe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exporting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CSV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35" dirty="0"/>
              <a:t> </a:t>
            </a:r>
            <a:r>
              <a:rPr dirty="0"/>
              <a:t>Collection</a:t>
            </a:r>
            <a:r>
              <a:rPr spc="-2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spc="-10" dirty="0"/>
              <a:t>Scraping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Words>3413</Words>
  <Application>Microsoft Office PowerPoint</Application>
  <PresentationFormat>Widescreen</PresentationFormat>
  <Paragraphs>423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Consolas</vt:lpstr>
      <vt:lpstr>Times New Roman</vt:lpstr>
      <vt:lpstr>Verdana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– Scraping</vt:lpstr>
      <vt:lpstr>Data Wrangling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EDA with SQL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Sites’ Locations</vt:lpstr>
      <vt:lpstr>Color-labeled Launch Outcomes</vt:lpstr>
      <vt:lpstr>Proximities of Launch Sites</vt:lpstr>
      <vt:lpstr>PowerPoint Presentation</vt:lpstr>
      <vt:lpstr>Total Success Launches By all sites</vt:lpstr>
      <vt:lpstr>Launch Site with Highest Launch Success Ratio</vt:lpstr>
      <vt:lpstr>Payload vs. Launch Outcome Scatter Plot for all sites</vt:lpstr>
      <vt:lpstr>PowerPoint Presentation</vt:lpstr>
      <vt:lpstr>Classification Accuracy</vt:lpstr>
      <vt:lpstr>Confusion Matrix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ds-capstone-template-coursera</dc:title>
  <cp:lastModifiedBy>Sravani Kamini venkata</cp:lastModifiedBy>
  <cp:revision>1</cp:revision>
  <dcterms:created xsi:type="dcterms:W3CDTF">2023-07-27T19:28:39Z</dcterms:created>
  <dcterms:modified xsi:type="dcterms:W3CDTF">2023-07-27T19:46:37Z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